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83" r:id="rId3"/>
    <p:sldId id="292" r:id="rId4"/>
    <p:sldId id="280" r:id="rId5"/>
    <p:sldId id="301" r:id="rId6"/>
    <p:sldId id="293" r:id="rId7"/>
    <p:sldId id="257" r:id="rId8"/>
    <p:sldId id="294" r:id="rId9"/>
    <p:sldId id="295" r:id="rId10"/>
    <p:sldId id="300" r:id="rId11"/>
    <p:sldId id="302" r:id="rId12"/>
    <p:sldId id="299" r:id="rId13"/>
    <p:sldId id="307" r:id="rId14"/>
    <p:sldId id="308" r:id="rId15"/>
    <p:sldId id="296" r:id="rId16"/>
    <p:sldId id="303" r:id="rId17"/>
    <p:sldId id="297" r:id="rId18"/>
    <p:sldId id="304" r:id="rId19"/>
    <p:sldId id="29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Estilo oscuro 2 - Énfasis 3/Énfasis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50000"/>
  </p:normalViewPr>
  <p:slideViewPr>
    <p:cSldViewPr snapToGrid="0" snapToObjects="1">
      <p:cViewPr varScale="1">
        <p:scale>
          <a:sx n="62" d="100"/>
          <a:sy n="62" d="100"/>
        </p:scale>
        <p:origin x="64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7BB894EF-CD37-0D4C-8223-52A45B7633BC}" type="datetimeFigureOut">
              <a:rPr lang="es-ES_tradnl" smtClean="0"/>
              <a:t>06/12/2024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788C9334-06B0-D140-838B-5C3C96BA1C97}" type="slidenum">
              <a:rPr lang="es-ES_tradnl" smtClean="0"/>
              <a:t>‹Nº›</a:t>
            </a:fld>
            <a:endParaRPr lang="es-ES_tradnl"/>
          </a:p>
        </p:txBody>
      </p:sp>
    </p:spTree>
    <p:extLst>
      <p:ext uri="{BB962C8B-B14F-4D97-AF65-F5344CB8AC3E}">
        <p14:creationId xmlns:p14="http://schemas.microsoft.com/office/powerpoint/2010/main" val="2619131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BB894EF-CD37-0D4C-8223-52A45B7633BC}" type="datetimeFigureOut">
              <a:rPr lang="es-ES_tradnl" smtClean="0"/>
              <a:t>06/12/2024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788C9334-06B0-D140-838B-5C3C96BA1C97}" type="slidenum">
              <a:rPr lang="es-ES_tradnl" smtClean="0"/>
              <a:t>‹Nº›</a:t>
            </a:fld>
            <a:endParaRPr lang="es-ES_tradnl"/>
          </a:p>
        </p:txBody>
      </p:sp>
    </p:spTree>
    <p:extLst>
      <p:ext uri="{BB962C8B-B14F-4D97-AF65-F5344CB8AC3E}">
        <p14:creationId xmlns:p14="http://schemas.microsoft.com/office/powerpoint/2010/main" val="170078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BB894EF-CD37-0D4C-8223-52A45B7633BC}" type="datetimeFigureOut">
              <a:rPr lang="es-ES_tradnl" smtClean="0"/>
              <a:t>06/12/2024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788C9334-06B0-D140-838B-5C3C96BA1C97}" type="slidenum">
              <a:rPr lang="es-ES_tradnl" smtClean="0"/>
              <a:t>‹Nº›</a:t>
            </a:fld>
            <a:endParaRPr lang="es-ES_tradnl"/>
          </a:p>
        </p:txBody>
      </p:sp>
    </p:spTree>
    <p:extLst>
      <p:ext uri="{BB962C8B-B14F-4D97-AF65-F5344CB8AC3E}">
        <p14:creationId xmlns:p14="http://schemas.microsoft.com/office/powerpoint/2010/main" val="1638886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7BB894EF-CD37-0D4C-8223-52A45B7633BC}" type="datetimeFigureOut">
              <a:rPr lang="es-ES_tradnl" smtClean="0"/>
              <a:t>06/12/2024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788C9334-06B0-D140-838B-5C3C96BA1C97}" type="slidenum">
              <a:rPr lang="es-ES_tradnl" smtClean="0"/>
              <a:t>‹Nº›</a:t>
            </a:fld>
            <a:endParaRPr lang="es-ES_tradnl"/>
          </a:p>
        </p:txBody>
      </p:sp>
    </p:spTree>
    <p:extLst>
      <p:ext uri="{BB962C8B-B14F-4D97-AF65-F5344CB8AC3E}">
        <p14:creationId xmlns:p14="http://schemas.microsoft.com/office/powerpoint/2010/main" val="2569005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7BB894EF-CD37-0D4C-8223-52A45B7633BC}" type="datetimeFigureOut">
              <a:rPr lang="es-ES_tradnl" smtClean="0"/>
              <a:t>06/12/2024</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788C9334-06B0-D140-838B-5C3C96BA1C97}" type="slidenum">
              <a:rPr lang="es-ES_tradnl" smtClean="0"/>
              <a:t>‹Nº›</a:t>
            </a:fld>
            <a:endParaRPr lang="es-ES_tradnl"/>
          </a:p>
        </p:txBody>
      </p:sp>
    </p:spTree>
    <p:extLst>
      <p:ext uri="{BB962C8B-B14F-4D97-AF65-F5344CB8AC3E}">
        <p14:creationId xmlns:p14="http://schemas.microsoft.com/office/powerpoint/2010/main" val="173616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7BB894EF-CD37-0D4C-8223-52A45B7633BC}" type="datetimeFigureOut">
              <a:rPr lang="es-ES_tradnl" smtClean="0"/>
              <a:t>06/12/2024</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788C9334-06B0-D140-838B-5C3C96BA1C97}" type="slidenum">
              <a:rPr lang="es-ES_tradnl" smtClean="0"/>
              <a:t>‹Nº›</a:t>
            </a:fld>
            <a:endParaRPr lang="es-ES_tradnl"/>
          </a:p>
        </p:txBody>
      </p:sp>
    </p:spTree>
    <p:extLst>
      <p:ext uri="{BB962C8B-B14F-4D97-AF65-F5344CB8AC3E}">
        <p14:creationId xmlns:p14="http://schemas.microsoft.com/office/powerpoint/2010/main" val="1239612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BB894EF-CD37-0D4C-8223-52A45B7633BC}" type="datetimeFigureOut">
              <a:rPr lang="es-ES_tradnl" smtClean="0"/>
              <a:t>06/12/2024</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788C9334-06B0-D140-838B-5C3C96BA1C97}" type="slidenum">
              <a:rPr lang="es-ES_tradnl" smtClean="0"/>
              <a:t>‹Nº›</a:t>
            </a:fld>
            <a:endParaRPr lang="es-ES_tradnl"/>
          </a:p>
        </p:txBody>
      </p:sp>
    </p:spTree>
    <p:extLst>
      <p:ext uri="{BB962C8B-B14F-4D97-AF65-F5344CB8AC3E}">
        <p14:creationId xmlns:p14="http://schemas.microsoft.com/office/powerpoint/2010/main" val="1525090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7BB894EF-CD37-0D4C-8223-52A45B7633BC}" type="datetimeFigureOut">
              <a:rPr lang="es-ES_tradnl" smtClean="0"/>
              <a:t>06/12/2024</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788C9334-06B0-D140-838B-5C3C96BA1C97}" type="slidenum">
              <a:rPr lang="es-ES_tradnl" smtClean="0"/>
              <a:t>‹Nº›</a:t>
            </a:fld>
            <a:endParaRPr lang="es-ES_tradnl"/>
          </a:p>
        </p:txBody>
      </p:sp>
    </p:spTree>
    <p:extLst>
      <p:ext uri="{BB962C8B-B14F-4D97-AF65-F5344CB8AC3E}">
        <p14:creationId xmlns:p14="http://schemas.microsoft.com/office/powerpoint/2010/main" val="1938119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B894EF-CD37-0D4C-8223-52A45B7633BC}" type="datetimeFigureOut">
              <a:rPr lang="es-ES_tradnl" smtClean="0"/>
              <a:t>06/12/2024</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788C9334-06B0-D140-838B-5C3C96BA1C97}" type="slidenum">
              <a:rPr lang="es-ES_tradnl" smtClean="0"/>
              <a:t>‹Nº›</a:t>
            </a:fld>
            <a:endParaRPr lang="es-ES_tradnl"/>
          </a:p>
        </p:txBody>
      </p:sp>
    </p:spTree>
    <p:extLst>
      <p:ext uri="{BB962C8B-B14F-4D97-AF65-F5344CB8AC3E}">
        <p14:creationId xmlns:p14="http://schemas.microsoft.com/office/powerpoint/2010/main" val="3151324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BB894EF-CD37-0D4C-8223-52A45B7633BC}" type="datetimeFigureOut">
              <a:rPr lang="es-ES_tradnl" smtClean="0"/>
              <a:t>06/12/2024</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788C9334-06B0-D140-838B-5C3C96BA1C97}" type="slidenum">
              <a:rPr lang="es-ES_tradnl" smtClean="0"/>
              <a:t>‹Nº›</a:t>
            </a:fld>
            <a:endParaRPr lang="es-ES_tradnl"/>
          </a:p>
        </p:txBody>
      </p:sp>
    </p:spTree>
    <p:extLst>
      <p:ext uri="{BB962C8B-B14F-4D97-AF65-F5344CB8AC3E}">
        <p14:creationId xmlns:p14="http://schemas.microsoft.com/office/powerpoint/2010/main" val="2114064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7BB894EF-CD37-0D4C-8223-52A45B7633BC}" type="datetimeFigureOut">
              <a:rPr lang="es-ES_tradnl" smtClean="0"/>
              <a:t>06/12/2024</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788C9334-06B0-D140-838B-5C3C96BA1C97}" type="slidenum">
              <a:rPr lang="es-ES_tradnl" smtClean="0"/>
              <a:t>‹Nº›</a:t>
            </a:fld>
            <a:endParaRPr lang="es-ES_tradnl"/>
          </a:p>
        </p:txBody>
      </p:sp>
    </p:spTree>
    <p:extLst>
      <p:ext uri="{BB962C8B-B14F-4D97-AF65-F5344CB8AC3E}">
        <p14:creationId xmlns:p14="http://schemas.microsoft.com/office/powerpoint/2010/main" val="1600923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4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894EF-CD37-0D4C-8223-52A45B7633BC}" type="datetimeFigureOut">
              <a:rPr lang="es-ES_tradnl" smtClean="0"/>
              <a:t>06/12/2024</a:t>
            </a:fld>
            <a:endParaRPr lang="es-ES_trad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8C9334-06B0-D140-838B-5C3C96BA1C97}" type="slidenum">
              <a:rPr lang="es-ES_tradnl" smtClean="0"/>
              <a:t>‹Nº›</a:t>
            </a:fld>
            <a:endParaRPr lang="es-ES_tradnl"/>
          </a:p>
        </p:txBody>
      </p:sp>
    </p:spTree>
    <p:extLst>
      <p:ext uri="{BB962C8B-B14F-4D97-AF65-F5344CB8AC3E}">
        <p14:creationId xmlns:p14="http://schemas.microsoft.com/office/powerpoint/2010/main" val="19046408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hyperlink" Target="https://www.aoa.org/healthy-eyes/eye-and-vision-conditions/diabetic-retinopathy?sso=y"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373618" y="1623572"/>
            <a:ext cx="6608010" cy="4278094"/>
          </a:xfrm>
          <a:prstGeom prst="rect">
            <a:avLst/>
          </a:prstGeom>
          <a:noFill/>
        </p:spPr>
        <p:txBody>
          <a:bodyPr wrap="square" rtlCol="0">
            <a:spAutoFit/>
          </a:bodyPr>
          <a:lstStyle/>
          <a:p>
            <a:pPr>
              <a:lnSpc>
                <a:spcPct val="200000"/>
              </a:lnSpc>
            </a:pPr>
            <a:r>
              <a:rPr lang="es-ES" sz="2400" dirty="0">
                <a:latin typeface="Humanst521 BT"/>
              </a:rPr>
              <a:t>Inteligencia Artificial ll </a:t>
            </a:r>
            <a:endParaRPr lang="es-ES" sz="2400" b="1" dirty="0">
              <a:solidFill>
                <a:srgbClr val="0070C0"/>
              </a:solidFill>
              <a:latin typeface="Humanst521 BT"/>
            </a:endParaRPr>
          </a:p>
          <a:p>
            <a:r>
              <a:rPr lang="es-419" sz="4400" b="1" dirty="0">
                <a:latin typeface="Humanst521 BT"/>
              </a:rPr>
              <a:t>CLASIFICACIÓN DE RETINOPATÍA DIABÉTICA EN IMÁGENES DEL FONDO DEL OJO</a:t>
            </a:r>
            <a:r>
              <a:rPr lang="es-419" sz="4400" b="1" dirty="0"/>
              <a:t>.</a:t>
            </a:r>
            <a:endParaRPr lang="es-ES" sz="4400" b="1" dirty="0">
              <a:latin typeface="Humanst521 BT"/>
            </a:endParaRPr>
          </a:p>
          <a:p>
            <a:r>
              <a:rPr lang="es-ES" sz="2400" dirty="0">
                <a:latin typeface="Humanst521 BT"/>
              </a:rPr>
              <a:t>Por:</a:t>
            </a:r>
            <a:br>
              <a:rPr lang="es-ES" sz="2400" dirty="0">
                <a:latin typeface="Humanst521 BT"/>
              </a:rPr>
            </a:br>
            <a:r>
              <a:rPr lang="es-ES" sz="2400" dirty="0">
                <a:latin typeface="Humanst521 BT"/>
              </a:rPr>
              <a:t>Oscar Mauricio Campos Sepúlveda</a:t>
            </a:r>
            <a:endParaRPr lang="es-ES" sz="2400" b="1" dirty="0">
              <a:solidFill>
                <a:srgbClr val="0070C0"/>
              </a:solidFill>
              <a:latin typeface="Humanst521 BT"/>
            </a:endParaRPr>
          </a:p>
        </p:txBody>
      </p:sp>
      <p:pic>
        <p:nvPicPr>
          <p:cNvPr id="2" name="Imagen 1" descr="Icono&#10;&#10;Descripción generada automáticamente con confianza baja">
            <a:extLst>
              <a:ext uri="{FF2B5EF4-FFF2-40B4-BE49-F238E27FC236}">
                <a16:creationId xmlns:a16="http://schemas.microsoft.com/office/drawing/2014/main" id="{FA1169A9-4538-113D-2E65-EAE4C662D9CF}"/>
              </a:ext>
            </a:extLst>
          </p:cNvPr>
          <p:cNvPicPr>
            <a:picLocks noChangeAspect="1"/>
          </p:cNvPicPr>
          <p:nvPr/>
        </p:nvPicPr>
        <p:blipFill>
          <a:blip r:embed="rId2"/>
          <a:stretch>
            <a:fillRect/>
          </a:stretch>
        </p:blipFill>
        <p:spPr>
          <a:xfrm>
            <a:off x="8467310" y="137964"/>
            <a:ext cx="993025" cy="984390"/>
          </a:xfrm>
          <a:prstGeom prst="rect">
            <a:avLst/>
          </a:prstGeom>
        </p:spPr>
      </p:pic>
      <p:sp>
        <p:nvSpPr>
          <p:cNvPr id="4" name="Rectángulo 3">
            <a:extLst>
              <a:ext uri="{FF2B5EF4-FFF2-40B4-BE49-F238E27FC236}">
                <a16:creationId xmlns:a16="http://schemas.microsoft.com/office/drawing/2014/main" id="{D9224194-1114-0C13-0FC5-070942B46EC4}"/>
              </a:ext>
            </a:extLst>
          </p:cNvPr>
          <p:cNvSpPr/>
          <p:nvPr/>
        </p:nvSpPr>
        <p:spPr>
          <a:xfrm>
            <a:off x="10786820" y="1286359"/>
            <a:ext cx="1405180" cy="55716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Imagen 2" descr="Imagen que contiene sostener, teléfono, hombre&#10;&#10;Descripción generada automáticamente">
            <a:extLst>
              <a:ext uri="{FF2B5EF4-FFF2-40B4-BE49-F238E27FC236}">
                <a16:creationId xmlns:a16="http://schemas.microsoft.com/office/drawing/2014/main" id="{D9892298-9EE2-6CC0-EB23-880715B55A58}"/>
              </a:ext>
            </a:extLst>
          </p:cNvPr>
          <p:cNvPicPr>
            <a:picLocks noChangeAspect="1"/>
          </p:cNvPicPr>
          <p:nvPr/>
        </p:nvPicPr>
        <p:blipFill>
          <a:blip r:embed="rId3">
            <a:alphaModFix/>
          </a:blip>
          <a:stretch>
            <a:fillRect/>
          </a:stretch>
        </p:blipFill>
        <p:spPr>
          <a:xfrm>
            <a:off x="7981628" y="2033638"/>
            <a:ext cx="3673097" cy="3759539"/>
          </a:xfrm>
          <a:prstGeom prst="rect">
            <a:avLst/>
          </a:prstGeom>
        </p:spPr>
      </p:pic>
    </p:spTree>
    <p:extLst>
      <p:ext uri="{BB962C8B-B14F-4D97-AF65-F5344CB8AC3E}">
        <p14:creationId xmlns:p14="http://schemas.microsoft.com/office/powerpoint/2010/main" val="125760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81F8C71A-2E93-3AAC-2BA1-B7C07F99E073}"/>
              </a:ext>
            </a:extLst>
          </p:cNvPr>
          <p:cNvSpPr/>
          <p:nvPr/>
        </p:nvSpPr>
        <p:spPr>
          <a:xfrm>
            <a:off x="0" y="0"/>
            <a:ext cx="4532030" cy="28405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Diagrama&#10;&#10;Descripción generada automáticamente">
            <a:extLst>
              <a:ext uri="{FF2B5EF4-FFF2-40B4-BE49-F238E27FC236}">
                <a16:creationId xmlns:a16="http://schemas.microsoft.com/office/drawing/2014/main" id="{CB82FE50-7BE9-0294-30B0-8812A7D024C6}"/>
              </a:ext>
            </a:extLst>
          </p:cNvPr>
          <p:cNvPicPr>
            <a:picLocks noChangeAspect="1"/>
          </p:cNvPicPr>
          <p:nvPr/>
        </p:nvPicPr>
        <p:blipFill>
          <a:blip r:embed="rId2"/>
          <a:srcRect t="1962" r="8862" b="12346"/>
          <a:stretch/>
        </p:blipFill>
        <p:spPr>
          <a:xfrm>
            <a:off x="2765240" y="872911"/>
            <a:ext cx="6661520" cy="5191360"/>
          </a:xfrm>
          <a:prstGeom prst="rect">
            <a:avLst/>
          </a:prstGeom>
        </p:spPr>
      </p:pic>
      <p:pic>
        <p:nvPicPr>
          <p:cNvPr id="4" name="Imagen 3" descr="Icono&#10;&#10;Descripción generada automáticamente con confianza baja">
            <a:extLst>
              <a:ext uri="{FF2B5EF4-FFF2-40B4-BE49-F238E27FC236}">
                <a16:creationId xmlns:a16="http://schemas.microsoft.com/office/drawing/2014/main" id="{BB5995EE-0964-07A9-16E0-CC5E99D7872B}"/>
              </a:ext>
            </a:extLst>
          </p:cNvPr>
          <p:cNvPicPr>
            <a:picLocks noChangeAspect="1"/>
          </p:cNvPicPr>
          <p:nvPr/>
        </p:nvPicPr>
        <p:blipFill>
          <a:blip r:embed="rId3"/>
          <a:stretch>
            <a:fillRect/>
          </a:stretch>
        </p:blipFill>
        <p:spPr>
          <a:xfrm>
            <a:off x="389595" y="137964"/>
            <a:ext cx="993025" cy="984390"/>
          </a:xfrm>
          <a:prstGeom prst="rect">
            <a:avLst/>
          </a:prstGeom>
        </p:spPr>
      </p:pic>
      <p:sp>
        <p:nvSpPr>
          <p:cNvPr id="2" name="CuadroTexto 1">
            <a:extLst>
              <a:ext uri="{FF2B5EF4-FFF2-40B4-BE49-F238E27FC236}">
                <a16:creationId xmlns:a16="http://schemas.microsoft.com/office/drawing/2014/main" id="{AFB5BA2F-1EC3-0C69-2ADA-3118B5DC7D9D}"/>
              </a:ext>
            </a:extLst>
          </p:cNvPr>
          <p:cNvSpPr txBox="1"/>
          <p:nvPr/>
        </p:nvSpPr>
        <p:spPr>
          <a:xfrm>
            <a:off x="3256700" y="6101611"/>
            <a:ext cx="5678600" cy="369332"/>
          </a:xfrm>
          <a:prstGeom prst="rect">
            <a:avLst/>
          </a:prstGeom>
          <a:noFill/>
        </p:spPr>
        <p:txBody>
          <a:bodyPr wrap="square">
            <a:spAutoFit/>
          </a:bodyPr>
          <a:lstStyle>
            <a:defPPr>
              <a:defRPr lang="en-US"/>
            </a:defPPr>
            <a:lvl1pPr algn="ctr">
              <a:defRPr i="1">
                <a:latin typeface="Humanst521 BT"/>
              </a:defRPr>
            </a:lvl1pPr>
          </a:lstStyle>
          <a:p>
            <a:r>
              <a:rPr lang="es-ES" dirty="0"/>
              <a:t>Diagrama de flujo de trabajo del método propuesto</a:t>
            </a:r>
            <a:r>
              <a:rPr lang="pt-BR" dirty="0"/>
              <a:t>.</a:t>
            </a:r>
            <a:endParaRPr lang="es-ES" dirty="0"/>
          </a:p>
        </p:txBody>
      </p:sp>
      <p:sp>
        <p:nvSpPr>
          <p:cNvPr id="5" name="CuadroTexto 4">
            <a:extLst>
              <a:ext uri="{FF2B5EF4-FFF2-40B4-BE49-F238E27FC236}">
                <a16:creationId xmlns:a16="http://schemas.microsoft.com/office/drawing/2014/main" id="{44BBA91E-C80E-CF42-C890-36B357DA1613}"/>
              </a:ext>
            </a:extLst>
          </p:cNvPr>
          <p:cNvSpPr txBox="1"/>
          <p:nvPr/>
        </p:nvSpPr>
        <p:spPr>
          <a:xfrm>
            <a:off x="11292113" y="6386286"/>
            <a:ext cx="769258" cy="369332"/>
          </a:xfrm>
          <a:prstGeom prst="rect">
            <a:avLst/>
          </a:prstGeom>
          <a:noFill/>
        </p:spPr>
        <p:txBody>
          <a:bodyPr wrap="square" rtlCol="0">
            <a:spAutoFit/>
          </a:bodyPr>
          <a:lstStyle/>
          <a:p>
            <a:pPr algn="ctr"/>
            <a:r>
              <a:rPr lang="es-419" dirty="0">
                <a:latin typeface="Humanst521 BT"/>
              </a:rPr>
              <a:t>8</a:t>
            </a:r>
            <a:endParaRPr lang="es-ES" dirty="0">
              <a:latin typeface="Humanst521 BT"/>
            </a:endParaRPr>
          </a:p>
        </p:txBody>
      </p:sp>
    </p:spTree>
    <p:extLst>
      <p:ext uri="{BB962C8B-B14F-4D97-AF65-F5344CB8AC3E}">
        <p14:creationId xmlns:p14="http://schemas.microsoft.com/office/powerpoint/2010/main" val="3830856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Un dibujo de un perro&#10;&#10;Descripción generada automáticamente con confianza media">
            <a:extLst>
              <a:ext uri="{FF2B5EF4-FFF2-40B4-BE49-F238E27FC236}">
                <a16:creationId xmlns:a16="http://schemas.microsoft.com/office/drawing/2014/main" id="{D2948F4A-CB90-4FF0-1212-553EC8596BE3}"/>
              </a:ext>
            </a:extLst>
          </p:cNvPr>
          <p:cNvPicPr>
            <a:picLocks noChangeAspect="1"/>
          </p:cNvPicPr>
          <p:nvPr/>
        </p:nvPicPr>
        <p:blipFill>
          <a:blip r:embed="rId2"/>
          <a:stretch>
            <a:fillRect/>
          </a:stretch>
        </p:blipFill>
        <p:spPr>
          <a:xfrm>
            <a:off x="8522239" y="3187720"/>
            <a:ext cx="704850" cy="733425"/>
          </a:xfrm>
          <a:prstGeom prst="rect">
            <a:avLst/>
          </a:prstGeom>
        </p:spPr>
      </p:pic>
      <p:pic>
        <p:nvPicPr>
          <p:cNvPr id="10" name="Imagen 9" descr="Interfaz de usuario gráfica&#10;&#10;Descripción generada automáticamente con confianza baja">
            <a:extLst>
              <a:ext uri="{FF2B5EF4-FFF2-40B4-BE49-F238E27FC236}">
                <a16:creationId xmlns:a16="http://schemas.microsoft.com/office/drawing/2014/main" id="{D42E864A-FD53-09D0-CDFD-7E277A66C4AA}"/>
              </a:ext>
            </a:extLst>
          </p:cNvPr>
          <p:cNvPicPr>
            <a:picLocks noChangeAspect="1"/>
          </p:cNvPicPr>
          <p:nvPr/>
        </p:nvPicPr>
        <p:blipFill>
          <a:blip r:embed="rId3"/>
          <a:stretch>
            <a:fillRect/>
          </a:stretch>
        </p:blipFill>
        <p:spPr>
          <a:xfrm>
            <a:off x="2900399" y="3001005"/>
            <a:ext cx="1660286" cy="1106857"/>
          </a:xfrm>
          <a:prstGeom prst="rect">
            <a:avLst/>
          </a:prstGeom>
        </p:spPr>
      </p:pic>
      <p:sp>
        <p:nvSpPr>
          <p:cNvPr id="15" name="Título 1">
            <a:extLst>
              <a:ext uri="{FF2B5EF4-FFF2-40B4-BE49-F238E27FC236}">
                <a16:creationId xmlns:a16="http://schemas.microsoft.com/office/drawing/2014/main" id="{5280AABA-5221-0968-19E1-CE21A3DEAE85}"/>
              </a:ext>
            </a:extLst>
          </p:cNvPr>
          <p:cNvSpPr>
            <a:spLocks noGrp="1"/>
          </p:cNvSpPr>
          <p:nvPr>
            <p:ph type="title"/>
          </p:nvPr>
        </p:nvSpPr>
        <p:spPr>
          <a:xfrm>
            <a:off x="2571593" y="0"/>
            <a:ext cx="7048813" cy="1325563"/>
          </a:xfrm>
        </p:spPr>
        <p:txBody>
          <a:bodyPr>
            <a:normAutofit/>
          </a:bodyPr>
          <a:lstStyle/>
          <a:p>
            <a:pPr algn="ctr" defTabSz="457200"/>
            <a:r>
              <a:rPr lang="es-419" sz="4800" b="1" dirty="0">
                <a:latin typeface="Humanst521 BT"/>
                <a:ea typeface="+mn-ea"/>
                <a:cs typeface="+mn-cs"/>
              </a:rPr>
              <a:t>DATASETS</a:t>
            </a:r>
            <a:endParaRPr lang="es-ES" sz="4800" b="1" dirty="0">
              <a:latin typeface="Humanst521 BT"/>
              <a:ea typeface="+mn-ea"/>
              <a:cs typeface="+mn-cs"/>
            </a:endParaRPr>
          </a:p>
        </p:txBody>
      </p:sp>
      <p:sp>
        <p:nvSpPr>
          <p:cNvPr id="16" name="CuadroTexto 15">
            <a:extLst>
              <a:ext uri="{FF2B5EF4-FFF2-40B4-BE49-F238E27FC236}">
                <a16:creationId xmlns:a16="http://schemas.microsoft.com/office/drawing/2014/main" id="{BBDA9228-7557-3920-3306-BA343563D2BA}"/>
              </a:ext>
            </a:extLst>
          </p:cNvPr>
          <p:cNvSpPr txBox="1"/>
          <p:nvPr/>
        </p:nvSpPr>
        <p:spPr>
          <a:xfrm>
            <a:off x="1566011" y="1523109"/>
            <a:ext cx="9059975" cy="2031325"/>
          </a:xfrm>
          <a:prstGeom prst="rect">
            <a:avLst/>
          </a:prstGeom>
          <a:noFill/>
        </p:spPr>
        <p:txBody>
          <a:bodyPr wrap="square" rtlCol="0">
            <a:spAutoFit/>
          </a:bodyPr>
          <a:lstStyle/>
          <a:p>
            <a:pPr marL="285750" indent="-285750">
              <a:buFont typeface="Wingdings" panose="05000000000000000000" pitchFamily="2" charset="2"/>
              <a:buChar char="q"/>
            </a:pPr>
            <a:r>
              <a:rPr lang="es-ES" dirty="0">
                <a:latin typeface="Humanst521 BT"/>
              </a:rPr>
              <a:t>Dos datasets públicos EYEPACS y APTOS fueron utilizados como parte del entrenamiento del  modelo. EYEPACS contiene 33566 imágenes retinales y APTOS contiene 3662 imágenes retinales.</a:t>
            </a:r>
          </a:p>
          <a:p>
            <a:pPr marL="285750" indent="-285750">
              <a:buFont typeface="Wingdings" panose="05000000000000000000" pitchFamily="2" charset="2"/>
              <a:buChar char="q"/>
            </a:pPr>
            <a:r>
              <a:rPr lang="es-ES" dirty="0">
                <a:latin typeface="Humanst521 BT"/>
              </a:rPr>
              <a:t>Un dataset privado adquirido por la FOSCAL que contiene 532 fue utilizado para probar el modelo. </a:t>
            </a:r>
            <a:br>
              <a:rPr lang="es-ES" dirty="0">
                <a:latin typeface="Humanst521 BT"/>
              </a:rPr>
            </a:br>
            <a:endParaRPr lang="es-ES" dirty="0">
              <a:latin typeface="Humanst521 BT"/>
            </a:endParaRPr>
          </a:p>
          <a:p>
            <a:endParaRPr lang="es-ES" dirty="0"/>
          </a:p>
        </p:txBody>
      </p:sp>
      <p:graphicFrame>
        <p:nvGraphicFramePr>
          <p:cNvPr id="18" name="Tabla 17">
            <a:extLst>
              <a:ext uri="{FF2B5EF4-FFF2-40B4-BE49-F238E27FC236}">
                <a16:creationId xmlns:a16="http://schemas.microsoft.com/office/drawing/2014/main" id="{5353CCD1-D3DB-C99B-DDB5-1F9C5BFDBFA7}"/>
              </a:ext>
            </a:extLst>
          </p:cNvPr>
          <p:cNvGraphicFramePr>
            <a:graphicFrameLocks noGrp="1"/>
          </p:cNvGraphicFramePr>
          <p:nvPr>
            <p:extLst>
              <p:ext uri="{D42A27DB-BD31-4B8C-83A1-F6EECF244321}">
                <p14:modId xmlns:p14="http://schemas.microsoft.com/office/powerpoint/2010/main" val="337958370"/>
              </p:ext>
            </p:extLst>
          </p:nvPr>
        </p:nvGraphicFramePr>
        <p:xfrm>
          <a:off x="2047256" y="4002530"/>
          <a:ext cx="3502644" cy="2458181"/>
        </p:xfrm>
        <a:graphic>
          <a:graphicData uri="http://schemas.openxmlformats.org/drawingml/2006/table">
            <a:tbl>
              <a:tblPr firstRow="1" bandRow="1"/>
              <a:tblGrid>
                <a:gridCol w="1167548">
                  <a:extLst>
                    <a:ext uri="{9D8B030D-6E8A-4147-A177-3AD203B41FA5}">
                      <a16:colId xmlns:a16="http://schemas.microsoft.com/office/drawing/2014/main" val="502242177"/>
                    </a:ext>
                  </a:extLst>
                </a:gridCol>
                <a:gridCol w="1167548">
                  <a:extLst>
                    <a:ext uri="{9D8B030D-6E8A-4147-A177-3AD203B41FA5}">
                      <a16:colId xmlns:a16="http://schemas.microsoft.com/office/drawing/2014/main" val="3014173504"/>
                    </a:ext>
                  </a:extLst>
                </a:gridCol>
                <a:gridCol w="1167548">
                  <a:extLst>
                    <a:ext uri="{9D8B030D-6E8A-4147-A177-3AD203B41FA5}">
                      <a16:colId xmlns:a16="http://schemas.microsoft.com/office/drawing/2014/main" val="1596581394"/>
                    </a:ext>
                  </a:extLst>
                </a:gridCol>
              </a:tblGrid>
              <a:tr h="409697">
                <a:tc>
                  <a:txBody>
                    <a:bodyPr/>
                    <a:lstStyle/>
                    <a:p>
                      <a:pPr algn="ctr"/>
                      <a:r>
                        <a:rPr lang="en" dirty="0">
                          <a:solidFill>
                            <a:schemeClr val="tx1"/>
                          </a:solidFill>
                          <a:latin typeface="Fira Sans Condensed"/>
                          <a:sym typeface="Fira Sans Condensed"/>
                        </a:rPr>
                        <a:t>Clase</a:t>
                      </a:r>
                      <a:endParaRPr lang="es-ES" dirty="0">
                        <a:solidFill>
                          <a:schemeClr val="tx1"/>
                        </a:solidFill>
                      </a:endParaRPr>
                    </a:p>
                  </a:txBody>
                  <a:tcPr/>
                </a:tc>
                <a:tc>
                  <a:txBody>
                    <a:bodyPr/>
                    <a:lstStyle/>
                    <a:p>
                      <a:pPr algn="ctr"/>
                      <a:r>
                        <a:rPr lang="es-419" sz="1400" b="0" i="0" u="none" strike="noStrike" cap="none" dirty="0">
                          <a:solidFill>
                            <a:schemeClr val="tx1"/>
                          </a:solidFill>
                          <a:latin typeface="Fira Sans Condensed"/>
                          <a:cs typeface="Arial"/>
                          <a:sym typeface="Arial"/>
                        </a:rPr>
                        <a:t>Imágenes </a:t>
                      </a:r>
                      <a:endParaRPr lang="es-ES" sz="1400" b="0" i="0" u="none" strike="noStrike" cap="none" dirty="0">
                        <a:solidFill>
                          <a:schemeClr val="tx1"/>
                        </a:solidFill>
                        <a:latin typeface="Fira Sans Condensed"/>
                        <a:cs typeface="Arial"/>
                        <a:sym typeface="Arial"/>
                      </a:endParaRPr>
                    </a:p>
                  </a:txBody>
                  <a:tcPr/>
                </a:tc>
                <a:tc>
                  <a:txBody>
                    <a:bodyPr/>
                    <a:lstStyle/>
                    <a:p>
                      <a:pPr algn="ctr"/>
                      <a:r>
                        <a:rPr lang="es-419" sz="1400" b="0" i="0" u="none" strike="noStrike" cap="none" dirty="0">
                          <a:solidFill>
                            <a:schemeClr val="tx1"/>
                          </a:solidFill>
                          <a:latin typeface="Fira Sans Condensed"/>
                          <a:cs typeface="Arial"/>
                          <a:sym typeface="Arial"/>
                        </a:rPr>
                        <a:t>%</a:t>
                      </a:r>
                      <a:endParaRPr lang="es-ES" sz="1400" b="0" i="0" u="none" strike="noStrike" cap="none" dirty="0">
                        <a:solidFill>
                          <a:schemeClr val="tx1"/>
                        </a:solidFill>
                        <a:latin typeface="Fira Sans Condensed"/>
                        <a:cs typeface="Arial"/>
                        <a:sym typeface="Arial"/>
                      </a:endParaRPr>
                    </a:p>
                  </a:txBody>
                  <a:tcPr/>
                </a:tc>
                <a:extLst>
                  <a:ext uri="{0D108BD9-81ED-4DB2-BD59-A6C34878D82A}">
                    <a16:rowId xmlns:a16="http://schemas.microsoft.com/office/drawing/2014/main" val="448016411"/>
                  </a:ext>
                </a:extLst>
              </a:tr>
              <a:tr h="341414">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0</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25810</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69.33</a:t>
                      </a:r>
                      <a:endParaRPr lang="es-ES" sz="1400" b="0" i="0" u="none" strike="noStrike" cap="none" dirty="0">
                        <a:solidFill>
                          <a:schemeClr val="tx1"/>
                        </a:solidFill>
                        <a:latin typeface="Fira Sans Condensed"/>
                        <a:cs typeface="Arial"/>
                        <a:sym typeface="Arial"/>
                      </a:endParaRPr>
                    </a:p>
                  </a:txBody>
                  <a:tcPr/>
                </a:tc>
                <a:extLst>
                  <a:ext uri="{0D108BD9-81ED-4DB2-BD59-A6C34878D82A}">
                    <a16:rowId xmlns:a16="http://schemas.microsoft.com/office/drawing/2014/main" val="169145038"/>
                  </a:ext>
                </a:extLst>
              </a:tr>
              <a:tr h="341414">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1</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3367</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9.04</a:t>
                      </a:r>
                      <a:endParaRPr lang="es-ES" sz="1400" b="0" i="0" u="none" strike="noStrike" cap="none" dirty="0">
                        <a:solidFill>
                          <a:schemeClr val="tx1"/>
                        </a:solidFill>
                        <a:latin typeface="Fira Sans Condensed"/>
                        <a:cs typeface="Arial"/>
                        <a:sym typeface="Arial"/>
                      </a:endParaRPr>
                    </a:p>
                  </a:txBody>
                  <a:tcPr/>
                </a:tc>
                <a:extLst>
                  <a:ext uri="{0D108BD9-81ED-4DB2-BD59-A6C34878D82A}">
                    <a16:rowId xmlns:a16="http://schemas.microsoft.com/office/drawing/2014/main" val="3195546656"/>
                  </a:ext>
                </a:extLst>
              </a:tr>
              <a:tr h="341414">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2</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5945</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15.96</a:t>
                      </a:r>
                      <a:endParaRPr lang="es-ES" sz="1400" b="0" i="0" u="none" strike="noStrike" cap="none" dirty="0">
                        <a:solidFill>
                          <a:schemeClr val="tx1"/>
                        </a:solidFill>
                        <a:latin typeface="Fira Sans Condensed"/>
                        <a:cs typeface="Arial"/>
                        <a:sym typeface="Arial"/>
                      </a:endParaRPr>
                    </a:p>
                  </a:txBody>
                  <a:tcPr/>
                </a:tc>
                <a:extLst>
                  <a:ext uri="{0D108BD9-81ED-4DB2-BD59-A6C34878D82A}">
                    <a16:rowId xmlns:a16="http://schemas.microsoft.com/office/drawing/2014/main" val="3065951491"/>
                  </a:ext>
                </a:extLst>
              </a:tr>
              <a:tr h="341414">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3</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1192</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3.2</a:t>
                      </a:r>
                      <a:endParaRPr lang="es-ES" sz="1400" b="0" i="0" u="none" strike="noStrike" cap="none" dirty="0">
                        <a:solidFill>
                          <a:schemeClr val="tx1"/>
                        </a:solidFill>
                        <a:latin typeface="Fira Sans Condensed"/>
                        <a:cs typeface="Arial"/>
                        <a:sym typeface="Arial"/>
                      </a:endParaRPr>
                    </a:p>
                  </a:txBody>
                  <a:tcPr/>
                </a:tc>
                <a:extLst>
                  <a:ext uri="{0D108BD9-81ED-4DB2-BD59-A6C34878D82A}">
                    <a16:rowId xmlns:a16="http://schemas.microsoft.com/office/drawing/2014/main" val="2676489664"/>
                  </a:ext>
                </a:extLst>
              </a:tr>
              <a:tr h="341414">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4</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914</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2.4</a:t>
                      </a:r>
                      <a:endParaRPr lang="es-ES" sz="1400" b="0" i="0" u="none" strike="noStrike" cap="none" dirty="0">
                        <a:solidFill>
                          <a:schemeClr val="tx1"/>
                        </a:solidFill>
                        <a:latin typeface="Fira Sans Condensed"/>
                        <a:cs typeface="Arial"/>
                        <a:sym typeface="Arial"/>
                      </a:endParaRPr>
                    </a:p>
                  </a:txBody>
                  <a:tcPr/>
                </a:tc>
                <a:extLst>
                  <a:ext uri="{0D108BD9-81ED-4DB2-BD59-A6C34878D82A}">
                    <a16:rowId xmlns:a16="http://schemas.microsoft.com/office/drawing/2014/main" val="426553489"/>
                  </a:ext>
                </a:extLst>
              </a:tr>
              <a:tr h="341414">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TOTAL</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ES" sz="1400" b="0" i="0" u="none" strike="noStrike" cap="none" dirty="0">
                          <a:solidFill>
                            <a:schemeClr val="tx1"/>
                          </a:solidFill>
                          <a:latin typeface="Fira Sans Condensed"/>
                          <a:cs typeface="Arial"/>
                          <a:sym typeface="Arial"/>
                        </a:rPr>
                        <a:t>37228</a:t>
                      </a:r>
                    </a:p>
                  </a:txBody>
                  <a:tcPr/>
                </a:tc>
                <a:tc>
                  <a:txBody>
                    <a:bodyPr/>
                    <a:lstStyle/>
                    <a:p>
                      <a:pPr marR="0" algn="ctr" rtl="0">
                        <a:lnSpc>
                          <a:spcPct val="100000"/>
                        </a:lnSpc>
                        <a:spcBef>
                          <a:spcPts val="0"/>
                        </a:spcBef>
                        <a:spcAft>
                          <a:spcPts val="0"/>
                        </a:spcAft>
                        <a:buClr>
                          <a:srgbClr val="000000"/>
                        </a:buClr>
                        <a:buFont typeface="Arial"/>
                      </a:pPr>
                      <a:endParaRPr lang="es-ES" sz="1400" b="0" i="0" u="none" strike="noStrike" cap="none" dirty="0">
                        <a:solidFill>
                          <a:schemeClr val="tx1"/>
                        </a:solidFill>
                        <a:latin typeface="Fira Sans Condensed"/>
                        <a:cs typeface="Arial"/>
                        <a:sym typeface="Arial"/>
                      </a:endParaRPr>
                    </a:p>
                  </a:txBody>
                  <a:tcPr/>
                </a:tc>
                <a:extLst>
                  <a:ext uri="{0D108BD9-81ED-4DB2-BD59-A6C34878D82A}">
                    <a16:rowId xmlns:a16="http://schemas.microsoft.com/office/drawing/2014/main" val="647451045"/>
                  </a:ext>
                </a:extLst>
              </a:tr>
            </a:tbl>
          </a:graphicData>
        </a:graphic>
      </p:graphicFrame>
      <p:graphicFrame>
        <p:nvGraphicFramePr>
          <p:cNvPr id="19" name="Tabla 18">
            <a:extLst>
              <a:ext uri="{FF2B5EF4-FFF2-40B4-BE49-F238E27FC236}">
                <a16:creationId xmlns:a16="http://schemas.microsoft.com/office/drawing/2014/main" id="{A5F09877-5F61-9A6D-0BC2-A215F5475914}"/>
              </a:ext>
            </a:extLst>
          </p:cNvPr>
          <p:cNvGraphicFramePr>
            <a:graphicFrameLocks noGrp="1"/>
          </p:cNvGraphicFramePr>
          <p:nvPr>
            <p:extLst>
              <p:ext uri="{D42A27DB-BD31-4B8C-83A1-F6EECF244321}">
                <p14:modId xmlns:p14="http://schemas.microsoft.com/office/powerpoint/2010/main" val="4159106131"/>
              </p:ext>
            </p:extLst>
          </p:nvPr>
        </p:nvGraphicFramePr>
        <p:xfrm>
          <a:off x="7123342" y="4003027"/>
          <a:ext cx="3502644" cy="2458181"/>
        </p:xfrm>
        <a:graphic>
          <a:graphicData uri="http://schemas.openxmlformats.org/drawingml/2006/table">
            <a:tbl>
              <a:tblPr firstRow="1" bandRow="1"/>
              <a:tblGrid>
                <a:gridCol w="1167548">
                  <a:extLst>
                    <a:ext uri="{9D8B030D-6E8A-4147-A177-3AD203B41FA5}">
                      <a16:colId xmlns:a16="http://schemas.microsoft.com/office/drawing/2014/main" val="502242177"/>
                    </a:ext>
                  </a:extLst>
                </a:gridCol>
                <a:gridCol w="1167548">
                  <a:extLst>
                    <a:ext uri="{9D8B030D-6E8A-4147-A177-3AD203B41FA5}">
                      <a16:colId xmlns:a16="http://schemas.microsoft.com/office/drawing/2014/main" val="3014173504"/>
                    </a:ext>
                  </a:extLst>
                </a:gridCol>
                <a:gridCol w="1167548">
                  <a:extLst>
                    <a:ext uri="{9D8B030D-6E8A-4147-A177-3AD203B41FA5}">
                      <a16:colId xmlns:a16="http://schemas.microsoft.com/office/drawing/2014/main" val="4070944052"/>
                    </a:ext>
                  </a:extLst>
                </a:gridCol>
              </a:tblGrid>
              <a:tr h="409697">
                <a:tc>
                  <a:txBody>
                    <a:bodyPr/>
                    <a:lstStyle/>
                    <a:p>
                      <a:pPr algn="ctr"/>
                      <a:r>
                        <a:rPr lang="en" dirty="0">
                          <a:solidFill>
                            <a:schemeClr val="tx1"/>
                          </a:solidFill>
                          <a:latin typeface="Fira Sans Condensed"/>
                          <a:sym typeface="Fira Sans Condensed"/>
                        </a:rPr>
                        <a:t>Clase</a:t>
                      </a:r>
                      <a:endParaRPr lang="es-ES" dirty="0">
                        <a:solidFill>
                          <a:schemeClr val="tx1"/>
                        </a:solidFill>
                      </a:endParaRPr>
                    </a:p>
                  </a:txBody>
                  <a:tcPr/>
                </a:tc>
                <a:tc>
                  <a:txBody>
                    <a:bodyPr/>
                    <a:lstStyle/>
                    <a:p>
                      <a:pPr algn="ctr"/>
                      <a:r>
                        <a:rPr lang="es-419" sz="1400" b="0" i="0" u="none" strike="noStrike" cap="none" dirty="0">
                          <a:solidFill>
                            <a:schemeClr val="tx1"/>
                          </a:solidFill>
                          <a:latin typeface="Fira Sans Condensed"/>
                          <a:cs typeface="Arial"/>
                          <a:sym typeface="Arial"/>
                        </a:rPr>
                        <a:t>Imágenes </a:t>
                      </a:r>
                      <a:endParaRPr lang="es-ES" sz="1400" b="0" i="0" u="none" strike="noStrike" cap="none" dirty="0">
                        <a:solidFill>
                          <a:schemeClr val="tx1"/>
                        </a:solidFill>
                        <a:latin typeface="Fira Sans Condensed"/>
                        <a:cs typeface="Arial"/>
                        <a:sym typeface="Arial"/>
                      </a:endParaRPr>
                    </a:p>
                  </a:txBody>
                  <a:tcPr/>
                </a:tc>
                <a:tc>
                  <a:txBody>
                    <a:bodyPr/>
                    <a:lstStyle/>
                    <a:p>
                      <a:pPr algn="ctr"/>
                      <a:r>
                        <a:rPr lang="es-419" sz="1400" b="0" i="0" u="none" strike="noStrike" cap="none" dirty="0">
                          <a:solidFill>
                            <a:schemeClr val="tx1"/>
                          </a:solidFill>
                          <a:latin typeface="Fira Sans Condensed"/>
                          <a:cs typeface="Arial"/>
                          <a:sym typeface="Arial"/>
                        </a:rPr>
                        <a:t>%</a:t>
                      </a:r>
                      <a:endParaRPr lang="es-ES" sz="1400" b="0" i="0" u="none" strike="noStrike" cap="none" dirty="0">
                        <a:solidFill>
                          <a:schemeClr val="tx1"/>
                        </a:solidFill>
                        <a:latin typeface="Fira Sans Condensed"/>
                        <a:cs typeface="Arial"/>
                        <a:sym typeface="Arial"/>
                      </a:endParaRPr>
                    </a:p>
                  </a:txBody>
                  <a:tcPr/>
                </a:tc>
                <a:extLst>
                  <a:ext uri="{0D108BD9-81ED-4DB2-BD59-A6C34878D82A}">
                    <a16:rowId xmlns:a16="http://schemas.microsoft.com/office/drawing/2014/main" val="448016411"/>
                  </a:ext>
                </a:extLst>
              </a:tr>
              <a:tr h="341414">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0</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425</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79.9</a:t>
                      </a:r>
                      <a:endParaRPr lang="es-ES" sz="1400" b="0" i="0" u="none" strike="noStrike" cap="none" dirty="0">
                        <a:solidFill>
                          <a:schemeClr val="tx1"/>
                        </a:solidFill>
                        <a:latin typeface="Fira Sans Condensed"/>
                        <a:cs typeface="Arial"/>
                        <a:sym typeface="Arial"/>
                      </a:endParaRPr>
                    </a:p>
                  </a:txBody>
                  <a:tcPr/>
                </a:tc>
                <a:extLst>
                  <a:ext uri="{0D108BD9-81ED-4DB2-BD59-A6C34878D82A}">
                    <a16:rowId xmlns:a16="http://schemas.microsoft.com/office/drawing/2014/main" val="169145038"/>
                  </a:ext>
                </a:extLst>
              </a:tr>
              <a:tr h="341414">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1</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32</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6.0</a:t>
                      </a:r>
                      <a:endParaRPr lang="es-ES" sz="1400" b="0" i="0" u="none" strike="noStrike" cap="none" dirty="0">
                        <a:solidFill>
                          <a:schemeClr val="tx1"/>
                        </a:solidFill>
                        <a:latin typeface="Fira Sans Condensed"/>
                        <a:cs typeface="Arial"/>
                        <a:sym typeface="Arial"/>
                      </a:endParaRPr>
                    </a:p>
                  </a:txBody>
                  <a:tcPr/>
                </a:tc>
                <a:extLst>
                  <a:ext uri="{0D108BD9-81ED-4DB2-BD59-A6C34878D82A}">
                    <a16:rowId xmlns:a16="http://schemas.microsoft.com/office/drawing/2014/main" val="3195546656"/>
                  </a:ext>
                </a:extLst>
              </a:tr>
              <a:tr h="341414">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2</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49</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9.2</a:t>
                      </a:r>
                      <a:endParaRPr lang="es-ES" sz="1400" b="0" i="0" u="none" strike="noStrike" cap="none" dirty="0">
                        <a:solidFill>
                          <a:schemeClr val="tx1"/>
                        </a:solidFill>
                        <a:latin typeface="Fira Sans Condensed"/>
                        <a:cs typeface="Arial"/>
                        <a:sym typeface="Arial"/>
                      </a:endParaRPr>
                    </a:p>
                  </a:txBody>
                  <a:tcPr/>
                </a:tc>
                <a:extLst>
                  <a:ext uri="{0D108BD9-81ED-4DB2-BD59-A6C34878D82A}">
                    <a16:rowId xmlns:a16="http://schemas.microsoft.com/office/drawing/2014/main" val="3065951491"/>
                  </a:ext>
                </a:extLst>
              </a:tr>
              <a:tr h="341414">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3</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15</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2.8</a:t>
                      </a:r>
                      <a:endParaRPr lang="es-ES" sz="1400" b="0" i="0" u="none" strike="noStrike" cap="none" dirty="0">
                        <a:solidFill>
                          <a:schemeClr val="tx1"/>
                        </a:solidFill>
                        <a:latin typeface="Fira Sans Condensed"/>
                        <a:cs typeface="Arial"/>
                        <a:sym typeface="Arial"/>
                      </a:endParaRPr>
                    </a:p>
                  </a:txBody>
                  <a:tcPr/>
                </a:tc>
                <a:extLst>
                  <a:ext uri="{0D108BD9-81ED-4DB2-BD59-A6C34878D82A}">
                    <a16:rowId xmlns:a16="http://schemas.microsoft.com/office/drawing/2014/main" val="2676489664"/>
                  </a:ext>
                </a:extLst>
              </a:tr>
              <a:tr h="341414">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4</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11</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2.1</a:t>
                      </a:r>
                      <a:endParaRPr lang="es-ES" sz="1400" b="0" i="0" u="none" strike="noStrike" cap="none" dirty="0">
                        <a:solidFill>
                          <a:schemeClr val="tx1"/>
                        </a:solidFill>
                        <a:latin typeface="Fira Sans Condensed"/>
                        <a:cs typeface="Arial"/>
                        <a:sym typeface="Arial"/>
                      </a:endParaRPr>
                    </a:p>
                  </a:txBody>
                  <a:tcPr/>
                </a:tc>
                <a:extLst>
                  <a:ext uri="{0D108BD9-81ED-4DB2-BD59-A6C34878D82A}">
                    <a16:rowId xmlns:a16="http://schemas.microsoft.com/office/drawing/2014/main" val="426553489"/>
                  </a:ext>
                </a:extLst>
              </a:tr>
              <a:tr h="341414">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TOTAL</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1"/>
                          </a:solidFill>
                          <a:latin typeface="Fira Sans Condensed"/>
                          <a:cs typeface="Arial"/>
                          <a:sym typeface="Arial"/>
                        </a:rPr>
                        <a:t>532</a:t>
                      </a:r>
                      <a:endParaRPr lang="es-ES" sz="1400" b="0" i="0" u="none" strike="noStrike" cap="none" dirty="0">
                        <a:solidFill>
                          <a:schemeClr val="tx1"/>
                        </a:solidFill>
                        <a:latin typeface="Fira Sans Condensed"/>
                        <a:cs typeface="Arial"/>
                        <a:sym typeface="Arial"/>
                      </a:endParaRPr>
                    </a:p>
                  </a:txBody>
                  <a:tcPr/>
                </a:tc>
                <a:tc>
                  <a:txBody>
                    <a:bodyPr/>
                    <a:lstStyle/>
                    <a:p>
                      <a:pPr marR="0" algn="ctr" rtl="0">
                        <a:lnSpc>
                          <a:spcPct val="100000"/>
                        </a:lnSpc>
                        <a:spcBef>
                          <a:spcPts val="0"/>
                        </a:spcBef>
                        <a:spcAft>
                          <a:spcPts val="0"/>
                        </a:spcAft>
                        <a:buClr>
                          <a:srgbClr val="000000"/>
                        </a:buClr>
                        <a:buFont typeface="Arial"/>
                      </a:pPr>
                      <a:endParaRPr lang="es-ES" sz="1400" b="0" i="0" u="none" strike="noStrike" cap="none" dirty="0">
                        <a:solidFill>
                          <a:schemeClr val="tx1"/>
                        </a:solidFill>
                        <a:latin typeface="Fira Sans Condensed"/>
                        <a:cs typeface="Arial"/>
                        <a:sym typeface="Arial"/>
                      </a:endParaRPr>
                    </a:p>
                  </a:txBody>
                  <a:tcPr/>
                </a:tc>
                <a:extLst>
                  <a:ext uri="{0D108BD9-81ED-4DB2-BD59-A6C34878D82A}">
                    <a16:rowId xmlns:a16="http://schemas.microsoft.com/office/drawing/2014/main" val="4147087349"/>
                  </a:ext>
                </a:extLst>
              </a:tr>
            </a:tbl>
          </a:graphicData>
        </a:graphic>
      </p:graphicFrame>
      <p:sp>
        <p:nvSpPr>
          <p:cNvPr id="20" name="CuadroTexto 19">
            <a:extLst>
              <a:ext uri="{FF2B5EF4-FFF2-40B4-BE49-F238E27FC236}">
                <a16:creationId xmlns:a16="http://schemas.microsoft.com/office/drawing/2014/main" id="{9B28C810-0152-FB65-CAD1-37D012F2243A}"/>
              </a:ext>
            </a:extLst>
          </p:cNvPr>
          <p:cNvSpPr txBox="1"/>
          <p:nvPr/>
        </p:nvSpPr>
        <p:spPr>
          <a:xfrm>
            <a:off x="11292113" y="6386286"/>
            <a:ext cx="769258" cy="369332"/>
          </a:xfrm>
          <a:prstGeom prst="rect">
            <a:avLst/>
          </a:prstGeom>
          <a:noFill/>
        </p:spPr>
        <p:txBody>
          <a:bodyPr wrap="square" rtlCol="0">
            <a:spAutoFit/>
          </a:bodyPr>
          <a:lstStyle/>
          <a:p>
            <a:pPr algn="ctr"/>
            <a:r>
              <a:rPr lang="es-419" dirty="0">
                <a:latin typeface="Humanst521 BT"/>
              </a:rPr>
              <a:t>9</a:t>
            </a:r>
            <a:endParaRPr lang="es-ES" dirty="0">
              <a:latin typeface="Humanst521 BT"/>
            </a:endParaRPr>
          </a:p>
        </p:txBody>
      </p:sp>
    </p:spTree>
    <p:extLst>
      <p:ext uri="{BB962C8B-B14F-4D97-AF65-F5344CB8AC3E}">
        <p14:creationId xmlns:p14="http://schemas.microsoft.com/office/powerpoint/2010/main" val="289580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cono&#10;&#10;Descripción generada automáticamente con confianza baja">
            <a:extLst>
              <a:ext uri="{FF2B5EF4-FFF2-40B4-BE49-F238E27FC236}">
                <a16:creationId xmlns:a16="http://schemas.microsoft.com/office/drawing/2014/main" id="{BB5995EE-0964-07A9-16E0-CC5E99D7872B}"/>
              </a:ext>
            </a:extLst>
          </p:cNvPr>
          <p:cNvPicPr>
            <a:picLocks noChangeAspect="1"/>
          </p:cNvPicPr>
          <p:nvPr/>
        </p:nvPicPr>
        <p:blipFill>
          <a:blip r:embed="rId2"/>
          <a:stretch>
            <a:fillRect/>
          </a:stretch>
        </p:blipFill>
        <p:spPr>
          <a:xfrm>
            <a:off x="8467310" y="137964"/>
            <a:ext cx="993025" cy="984390"/>
          </a:xfrm>
          <a:prstGeom prst="rect">
            <a:avLst/>
          </a:prstGeom>
        </p:spPr>
      </p:pic>
      <p:pic>
        <p:nvPicPr>
          <p:cNvPr id="8" name="Imagen 7" descr="Un conjunto de imágenes de una persona&#10;&#10;Descripción generada automáticamente con confianza media">
            <a:extLst>
              <a:ext uri="{FF2B5EF4-FFF2-40B4-BE49-F238E27FC236}">
                <a16:creationId xmlns:a16="http://schemas.microsoft.com/office/drawing/2014/main" id="{A4E04460-A4F3-CE4E-56B6-F1D93870E87F}"/>
              </a:ext>
            </a:extLst>
          </p:cNvPr>
          <p:cNvPicPr>
            <a:picLocks noChangeAspect="1"/>
          </p:cNvPicPr>
          <p:nvPr/>
        </p:nvPicPr>
        <p:blipFill>
          <a:blip r:embed="rId3"/>
          <a:stretch>
            <a:fillRect/>
          </a:stretch>
        </p:blipFill>
        <p:spPr>
          <a:xfrm>
            <a:off x="2491706" y="2308432"/>
            <a:ext cx="7208587" cy="2970095"/>
          </a:xfrm>
          <a:prstGeom prst="rect">
            <a:avLst/>
          </a:prstGeom>
        </p:spPr>
      </p:pic>
      <p:sp>
        <p:nvSpPr>
          <p:cNvPr id="9" name="Título 1">
            <a:extLst>
              <a:ext uri="{FF2B5EF4-FFF2-40B4-BE49-F238E27FC236}">
                <a16:creationId xmlns:a16="http://schemas.microsoft.com/office/drawing/2014/main" id="{3B88220A-29FF-C5DF-3699-F7A3DA2E9348}"/>
              </a:ext>
            </a:extLst>
          </p:cNvPr>
          <p:cNvSpPr>
            <a:spLocks noGrp="1"/>
          </p:cNvSpPr>
          <p:nvPr>
            <p:ph type="title"/>
          </p:nvPr>
        </p:nvSpPr>
        <p:spPr>
          <a:xfrm>
            <a:off x="2571593" y="1091357"/>
            <a:ext cx="7048813" cy="1325563"/>
          </a:xfrm>
        </p:spPr>
        <p:txBody>
          <a:bodyPr>
            <a:normAutofit/>
          </a:bodyPr>
          <a:lstStyle/>
          <a:p>
            <a:pPr algn="ctr" defTabSz="457200"/>
            <a:r>
              <a:rPr lang="es-419" sz="4800" b="1" dirty="0">
                <a:latin typeface="Humanst521 BT"/>
                <a:ea typeface="+mn-ea"/>
                <a:cs typeface="+mn-cs"/>
              </a:rPr>
              <a:t>PREPROCESAMIENTO</a:t>
            </a:r>
            <a:endParaRPr lang="es-ES" sz="4800" b="1" dirty="0">
              <a:latin typeface="Humanst521 BT"/>
              <a:ea typeface="+mn-ea"/>
              <a:cs typeface="+mn-cs"/>
            </a:endParaRPr>
          </a:p>
        </p:txBody>
      </p:sp>
      <p:sp>
        <p:nvSpPr>
          <p:cNvPr id="11" name="CuadroTexto 10">
            <a:extLst>
              <a:ext uri="{FF2B5EF4-FFF2-40B4-BE49-F238E27FC236}">
                <a16:creationId xmlns:a16="http://schemas.microsoft.com/office/drawing/2014/main" id="{86279B65-4CDD-88A5-8AF6-549BFE809B16}"/>
              </a:ext>
            </a:extLst>
          </p:cNvPr>
          <p:cNvSpPr txBox="1"/>
          <p:nvPr/>
        </p:nvSpPr>
        <p:spPr>
          <a:xfrm>
            <a:off x="2571593" y="5387736"/>
            <a:ext cx="7048813" cy="1477328"/>
          </a:xfrm>
          <a:prstGeom prst="rect">
            <a:avLst/>
          </a:prstGeom>
          <a:noFill/>
        </p:spPr>
        <p:txBody>
          <a:bodyPr wrap="square">
            <a:spAutoFit/>
          </a:bodyPr>
          <a:lstStyle/>
          <a:p>
            <a:pPr marL="285750" indent="-285750" algn="ctr">
              <a:buClr>
                <a:schemeClr val="lt2"/>
              </a:buClr>
              <a:buFont typeface="Arial" panose="020B0604020202020204" pitchFamily="34" charset="0"/>
              <a:buChar char="•"/>
            </a:pPr>
            <a:r>
              <a:rPr lang="es-ES" dirty="0">
                <a:latin typeface="Humanst521 BT"/>
              </a:rPr>
              <a:t>Eliminar bordes negros. </a:t>
            </a:r>
          </a:p>
          <a:p>
            <a:pPr marL="285750" indent="-285750" algn="ctr">
              <a:buClr>
                <a:schemeClr val="lt2"/>
              </a:buClr>
              <a:buFont typeface="Arial" panose="020B0604020202020204" pitchFamily="34" charset="0"/>
              <a:buChar char="•"/>
            </a:pPr>
            <a:r>
              <a:rPr lang="es-ES" dirty="0">
                <a:latin typeface="Humanst521 BT"/>
              </a:rPr>
              <a:t>Redimensionar la imagen para optimizar recursos de la CNN.</a:t>
            </a:r>
          </a:p>
          <a:p>
            <a:pPr marL="285750" indent="-285750" algn="ctr">
              <a:buClr>
                <a:schemeClr val="lt2"/>
              </a:buClr>
              <a:buFont typeface="Arial" panose="020B0604020202020204" pitchFamily="34" charset="0"/>
              <a:buChar char="•"/>
            </a:pPr>
            <a:r>
              <a:rPr lang="es-ES" dirty="0">
                <a:latin typeface="Humanst521 BT"/>
              </a:rPr>
              <a:t>Uso de </a:t>
            </a:r>
            <a:r>
              <a:rPr lang="es-ES" dirty="0" err="1">
                <a:latin typeface="Humanst521 BT"/>
              </a:rPr>
              <a:t>OpenCV</a:t>
            </a:r>
            <a:r>
              <a:rPr lang="es-ES" dirty="0">
                <a:latin typeface="Humanst521 BT"/>
              </a:rPr>
              <a:t> para aplicar filtros gaussianos y ajustar iluminación, resaltando lesiones de retinopatía diabética (exudados, </a:t>
            </a:r>
            <a:r>
              <a:rPr lang="es-ES" dirty="0" err="1">
                <a:latin typeface="Humanst521 BT"/>
              </a:rPr>
              <a:t>microaneurismas</a:t>
            </a:r>
            <a:r>
              <a:rPr lang="es-ES" dirty="0">
                <a:latin typeface="Humanst521 BT"/>
              </a:rPr>
              <a:t>, etc.).</a:t>
            </a:r>
          </a:p>
        </p:txBody>
      </p:sp>
      <p:sp>
        <p:nvSpPr>
          <p:cNvPr id="12" name="CuadroTexto 11">
            <a:extLst>
              <a:ext uri="{FF2B5EF4-FFF2-40B4-BE49-F238E27FC236}">
                <a16:creationId xmlns:a16="http://schemas.microsoft.com/office/drawing/2014/main" id="{73C5E1CB-F95F-83C1-A387-FE301EEFB404}"/>
              </a:ext>
            </a:extLst>
          </p:cNvPr>
          <p:cNvSpPr txBox="1"/>
          <p:nvPr/>
        </p:nvSpPr>
        <p:spPr>
          <a:xfrm>
            <a:off x="11292113" y="6386286"/>
            <a:ext cx="769258" cy="369332"/>
          </a:xfrm>
          <a:prstGeom prst="rect">
            <a:avLst/>
          </a:prstGeom>
          <a:noFill/>
        </p:spPr>
        <p:txBody>
          <a:bodyPr wrap="square" rtlCol="0">
            <a:spAutoFit/>
          </a:bodyPr>
          <a:lstStyle/>
          <a:p>
            <a:pPr algn="ctr"/>
            <a:r>
              <a:rPr lang="es-419" dirty="0">
                <a:latin typeface="Humanst521 BT"/>
              </a:rPr>
              <a:t>10</a:t>
            </a:r>
            <a:endParaRPr lang="es-ES" dirty="0">
              <a:latin typeface="Humanst521 BT"/>
            </a:endParaRPr>
          </a:p>
        </p:txBody>
      </p:sp>
    </p:spTree>
    <p:extLst>
      <p:ext uri="{BB962C8B-B14F-4D97-AF65-F5344CB8AC3E}">
        <p14:creationId xmlns:p14="http://schemas.microsoft.com/office/powerpoint/2010/main" val="3808690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A24C4D-0F73-CC19-67FD-4DCE283260ED}"/>
              </a:ext>
            </a:extLst>
          </p:cNvPr>
          <p:cNvSpPr>
            <a:spLocks noGrp="1"/>
          </p:cNvSpPr>
          <p:nvPr>
            <p:ph type="title"/>
          </p:nvPr>
        </p:nvSpPr>
        <p:spPr/>
        <p:txBody>
          <a:bodyPr/>
          <a:lstStyle/>
          <a:p>
            <a:pPr algn="ctr"/>
            <a:r>
              <a:rPr lang="es-419" sz="4800" b="1" dirty="0">
                <a:latin typeface="Humanst521 BT"/>
                <a:ea typeface="+mn-ea"/>
                <a:cs typeface="+mn-cs"/>
              </a:rPr>
              <a:t>ENTRENAMIENTO</a:t>
            </a:r>
            <a:endParaRPr lang="es-ES" sz="4800" b="1" dirty="0">
              <a:latin typeface="Humanst521 BT"/>
              <a:ea typeface="+mn-ea"/>
              <a:cs typeface="+mn-cs"/>
            </a:endParaRPr>
          </a:p>
        </p:txBody>
      </p:sp>
      <p:sp>
        <p:nvSpPr>
          <p:cNvPr id="5" name="CuadroTexto 4">
            <a:extLst>
              <a:ext uri="{FF2B5EF4-FFF2-40B4-BE49-F238E27FC236}">
                <a16:creationId xmlns:a16="http://schemas.microsoft.com/office/drawing/2014/main" id="{73DB4746-63DC-79D5-1F35-212FB6F0A936}"/>
              </a:ext>
            </a:extLst>
          </p:cNvPr>
          <p:cNvSpPr txBox="1"/>
          <p:nvPr/>
        </p:nvSpPr>
        <p:spPr>
          <a:xfrm>
            <a:off x="838200" y="3196525"/>
            <a:ext cx="6347847" cy="3139321"/>
          </a:xfrm>
          <a:prstGeom prst="rect">
            <a:avLst/>
          </a:prstGeom>
          <a:noFill/>
        </p:spPr>
        <p:txBody>
          <a:bodyPr wrap="square">
            <a:spAutoFit/>
          </a:bodyPr>
          <a:lstStyle/>
          <a:p>
            <a:pPr marL="285750" indent="-285750">
              <a:buFont typeface="Arial" panose="020B0604020202020204" pitchFamily="34" charset="0"/>
              <a:buChar char="•"/>
            </a:pPr>
            <a:r>
              <a:rPr lang="es-ES" b="1" dirty="0">
                <a:latin typeface="Humanst521 BT"/>
              </a:rPr>
              <a:t>Elección del modelo: </a:t>
            </a:r>
            <a:r>
              <a:rPr lang="es-ES" b="0" i="0" dirty="0">
                <a:effectLst/>
                <a:latin typeface="Humanst521 BT"/>
              </a:rPr>
              <a:t>En este proyecto se hicieron pruebas sobre las redes </a:t>
            </a:r>
            <a:r>
              <a:rPr lang="es-ES" b="0" i="0" dirty="0" err="1">
                <a:effectLst/>
                <a:latin typeface="Humanst521 BT"/>
              </a:rPr>
              <a:t>pre-entrenadas</a:t>
            </a:r>
            <a:r>
              <a:rPr lang="es-ES" b="0" i="0" dirty="0">
                <a:effectLst/>
                <a:latin typeface="Humanst521 BT"/>
              </a:rPr>
              <a:t>: </a:t>
            </a:r>
            <a:r>
              <a:rPr lang="es-ES" b="0" i="1" dirty="0">
                <a:latin typeface="Humanst521 BT"/>
              </a:rPr>
              <a:t>I</a:t>
            </a:r>
            <a:r>
              <a:rPr lang="es-ES" i="1" dirty="0">
                <a:effectLst/>
                <a:latin typeface="Humanst521 BT"/>
              </a:rPr>
              <a:t>nceptionV3, Resnet50V2, VGG19 y MobilNetV2.</a:t>
            </a:r>
            <a:br>
              <a:rPr lang="es-ES" i="0" dirty="0">
                <a:effectLst/>
                <a:latin typeface="Humanst521 BT"/>
              </a:rPr>
            </a:br>
            <a:endParaRPr lang="es-ES" i="0" dirty="0">
              <a:effectLst/>
              <a:latin typeface="Humanst521 BT"/>
            </a:endParaRPr>
          </a:p>
          <a:p>
            <a:pPr marL="285750" indent="-285750">
              <a:buFont typeface="Arial" panose="020B0604020202020204" pitchFamily="34" charset="0"/>
              <a:buChar char="•"/>
            </a:pPr>
            <a:r>
              <a:rPr lang="es-ES" b="1" i="0" dirty="0">
                <a:effectLst/>
                <a:latin typeface="system-ui"/>
              </a:rPr>
              <a:t>Learning </a:t>
            </a:r>
            <a:r>
              <a:rPr lang="es-ES" b="1" i="0" dirty="0" err="1">
                <a:effectLst/>
                <a:latin typeface="system-ui"/>
              </a:rPr>
              <a:t>Scheduler</a:t>
            </a:r>
            <a:r>
              <a:rPr lang="es-ES" b="1" i="0" dirty="0">
                <a:effectLst/>
                <a:latin typeface="system-ui"/>
              </a:rPr>
              <a:t>: </a:t>
            </a:r>
            <a:r>
              <a:rPr lang="es-ES" dirty="0">
                <a:latin typeface="Humanst521 BT"/>
              </a:rPr>
              <a:t>Se utilizo esta técnica </a:t>
            </a:r>
            <a:r>
              <a:rPr lang="es-ES" i="0" dirty="0">
                <a:effectLst/>
                <a:latin typeface="Humanst521 BT"/>
              </a:rPr>
              <a:t>para ajustar la tasa de aprendizaje (</a:t>
            </a:r>
            <a:r>
              <a:rPr lang="es-ES" i="0" dirty="0" err="1">
                <a:effectLst/>
                <a:latin typeface="Humanst521 BT"/>
              </a:rPr>
              <a:t>learning</a:t>
            </a:r>
            <a:r>
              <a:rPr lang="es-ES" i="0" dirty="0">
                <a:effectLst/>
                <a:latin typeface="Humanst521 BT"/>
              </a:rPr>
              <a:t> </a:t>
            </a:r>
            <a:r>
              <a:rPr lang="es-ES" i="0" dirty="0" err="1">
                <a:effectLst/>
                <a:latin typeface="Humanst521 BT"/>
              </a:rPr>
              <a:t>rate</a:t>
            </a:r>
            <a:r>
              <a:rPr lang="es-ES" i="0" dirty="0">
                <a:effectLst/>
                <a:latin typeface="Humanst521 BT"/>
              </a:rPr>
              <a:t>) de manera dinámica según el progreso del entrenamiento. </a:t>
            </a:r>
          </a:p>
          <a:p>
            <a:pPr marL="285750" indent="-285750">
              <a:buFont typeface="Arial" panose="020B0604020202020204" pitchFamily="34" charset="0"/>
              <a:buChar char="•"/>
            </a:pPr>
            <a:endParaRPr lang="es-ES" b="0" i="0" dirty="0">
              <a:effectLst/>
              <a:latin typeface="Humanst521 BT"/>
            </a:endParaRPr>
          </a:p>
          <a:p>
            <a:pPr marL="285750" indent="-285750">
              <a:buFont typeface="Arial" panose="020B0604020202020204" pitchFamily="34" charset="0"/>
              <a:buChar char="•"/>
            </a:pPr>
            <a:r>
              <a:rPr lang="es-ES" b="1" i="0" dirty="0" err="1">
                <a:effectLst/>
                <a:latin typeface="Humanst521 BT"/>
              </a:rPr>
              <a:t>Class</a:t>
            </a:r>
            <a:r>
              <a:rPr lang="es-ES" b="1" i="0" dirty="0">
                <a:effectLst/>
                <a:latin typeface="Humanst521 BT"/>
              </a:rPr>
              <a:t> </a:t>
            </a:r>
            <a:r>
              <a:rPr lang="es-ES" b="1" i="0" dirty="0" err="1">
                <a:effectLst/>
                <a:latin typeface="Humanst521 BT"/>
              </a:rPr>
              <a:t>Weigths</a:t>
            </a:r>
            <a:r>
              <a:rPr lang="es-ES" b="1" i="0" dirty="0">
                <a:effectLst/>
                <a:latin typeface="Humanst521 BT"/>
              </a:rPr>
              <a:t>:</a:t>
            </a:r>
            <a:r>
              <a:rPr lang="es-ES" i="0" dirty="0">
                <a:effectLst/>
                <a:latin typeface="Humanst521 BT"/>
              </a:rPr>
              <a:t> La</a:t>
            </a:r>
            <a:r>
              <a:rPr lang="es-ES" dirty="0"/>
              <a:t> función de pérdida no solo penaliza los errores, sino que también ajusta el error dependiendo de la clase a la que pertenece la muestra.</a:t>
            </a:r>
            <a:endParaRPr lang="es-ES" dirty="0">
              <a:latin typeface="Humanst521 BT"/>
            </a:endParaRPr>
          </a:p>
        </p:txBody>
      </p:sp>
      <p:pic>
        <p:nvPicPr>
          <p:cNvPr id="8" name="Imagen 7">
            <a:extLst>
              <a:ext uri="{FF2B5EF4-FFF2-40B4-BE49-F238E27FC236}">
                <a16:creationId xmlns:a16="http://schemas.microsoft.com/office/drawing/2014/main" id="{D539B6A2-3DF5-4A58-D017-2FD954C21A43}"/>
              </a:ext>
            </a:extLst>
          </p:cNvPr>
          <p:cNvPicPr>
            <a:picLocks noChangeAspect="1"/>
          </p:cNvPicPr>
          <p:nvPr/>
        </p:nvPicPr>
        <p:blipFill>
          <a:blip r:embed="rId2"/>
          <a:stretch>
            <a:fillRect/>
          </a:stretch>
        </p:blipFill>
        <p:spPr>
          <a:xfrm>
            <a:off x="2378357" y="1767197"/>
            <a:ext cx="3267531" cy="1066949"/>
          </a:xfrm>
          <a:prstGeom prst="rect">
            <a:avLst/>
          </a:prstGeom>
        </p:spPr>
      </p:pic>
      <p:pic>
        <p:nvPicPr>
          <p:cNvPr id="6" name="Imagen 5" descr="Gráfico, Gráfico de líneas&#10;&#10;Descripción generada automáticamente">
            <a:extLst>
              <a:ext uri="{FF2B5EF4-FFF2-40B4-BE49-F238E27FC236}">
                <a16:creationId xmlns:a16="http://schemas.microsoft.com/office/drawing/2014/main" id="{0B8DF409-4D75-1AA0-C083-17B8463866E6}"/>
              </a:ext>
            </a:extLst>
          </p:cNvPr>
          <p:cNvPicPr>
            <a:picLocks noChangeAspect="1"/>
          </p:cNvPicPr>
          <p:nvPr/>
        </p:nvPicPr>
        <p:blipFill>
          <a:blip r:embed="rId3"/>
          <a:stretch>
            <a:fillRect/>
          </a:stretch>
        </p:blipFill>
        <p:spPr>
          <a:xfrm>
            <a:off x="7404198" y="4267529"/>
            <a:ext cx="3381858" cy="2220642"/>
          </a:xfrm>
          <a:prstGeom prst="rect">
            <a:avLst/>
          </a:prstGeom>
        </p:spPr>
      </p:pic>
      <p:pic>
        <p:nvPicPr>
          <p:cNvPr id="3" name="Imagen 2" descr="Gráfico, Gráfico de líneas&#10;&#10;Descripción generada automáticamente">
            <a:extLst>
              <a:ext uri="{FF2B5EF4-FFF2-40B4-BE49-F238E27FC236}">
                <a16:creationId xmlns:a16="http://schemas.microsoft.com/office/drawing/2014/main" id="{CCA5C0E8-A1DC-4D49-8389-1041127B3F90}"/>
              </a:ext>
            </a:extLst>
          </p:cNvPr>
          <p:cNvPicPr>
            <a:picLocks noChangeAspect="1"/>
          </p:cNvPicPr>
          <p:nvPr/>
        </p:nvPicPr>
        <p:blipFill>
          <a:blip r:embed="rId4"/>
          <a:stretch>
            <a:fillRect/>
          </a:stretch>
        </p:blipFill>
        <p:spPr>
          <a:xfrm>
            <a:off x="7406152" y="1723826"/>
            <a:ext cx="3379904" cy="2220641"/>
          </a:xfrm>
          <a:prstGeom prst="rect">
            <a:avLst/>
          </a:prstGeom>
        </p:spPr>
      </p:pic>
      <p:sp>
        <p:nvSpPr>
          <p:cNvPr id="4" name="CuadroTexto 3">
            <a:extLst>
              <a:ext uri="{FF2B5EF4-FFF2-40B4-BE49-F238E27FC236}">
                <a16:creationId xmlns:a16="http://schemas.microsoft.com/office/drawing/2014/main" id="{1613A8CA-1151-388F-424D-3F503CCAB46E}"/>
              </a:ext>
            </a:extLst>
          </p:cNvPr>
          <p:cNvSpPr txBox="1"/>
          <p:nvPr/>
        </p:nvSpPr>
        <p:spPr>
          <a:xfrm>
            <a:off x="11292113" y="6386286"/>
            <a:ext cx="769258" cy="369332"/>
          </a:xfrm>
          <a:prstGeom prst="rect">
            <a:avLst/>
          </a:prstGeom>
          <a:noFill/>
        </p:spPr>
        <p:txBody>
          <a:bodyPr wrap="square" rtlCol="0">
            <a:spAutoFit/>
          </a:bodyPr>
          <a:lstStyle/>
          <a:p>
            <a:pPr algn="ctr"/>
            <a:r>
              <a:rPr lang="es-419" dirty="0">
                <a:latin typeface="Humanst521 BT"/>
              </a:rPr>
              <a:t>11</a:t>
            </a:r>
            <a:endParaRPr lang="es-ES" dirty="0">
              <a:latin typeface="Humanst521 BT"/>
            </a:endParaRPr>
          </a:p>
        </p:txBody>
      </p:sp>
    </p:spTree>
    <p:extLst>
      <p:ext uri="{BB962C8B-B14F-4D97-AF65-F5344CB8AC3E}">
        <p14:creationId xmlns:p14="http://schemas.microsoft.com/office/powerpoint/2010/main" val="807866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A24C4D-0F73-CC19-67FD-4DCE283260ED}"/>
              </a:ext>
            </a:extLst>
          </p:cNvPr>
          <p:cNvSpPr>
            <a:spLocks noGrp="1"/>
          </p:cNvSpPr>
          <p:nvPr>
            <p:ph type="title"/>
          </p:nvPr>
        </p:nvSpPr>
        <p:spPr/>
        <p:txBody>
          <a:bodyPr/>
          <a:lstStyle/>
          <a:p>
            <a:pPr algn="ctr"/>
            <a:r>
              <a:rPr lang="es-419" sz="4800" b="1" dirty="0">
                <a:latin typeface="Humanst521 BT"/>
                <a:ea typeface="+mn-ea"/>
                <a:cs typeface="+mn-cs"/>
              </a:rPr>
              <a:t>DENSENET121 </a:t>
            </a:r>
            <a:endParaRPr lang="es-ES" sz="4800" b="1" dirty="0">
              <a:latin typeface="Humanst521 BT"/>
              <a:ea typeface="+mn-ea"/>
              <a:cs typeface="+mn-cs"/>
            </a:endParaRPr>
          </a:p>
        </p:txBody>
      </p:sp>
      <p:sp>
        <p:nvSpPr>
          <p:cNvPr id="4" name="CuadroTexto 3">
            <a:extLst>
              <a:ext uri="{FF2B5EF4-FFF2-40B4-BE49-F238E27FC236}">
                <a16:creationId xmlns:a16="http://schemas.microsoft.com/office/drawing/2014/main" id="{1613A8CA-1151-388F-424D-3F503CCAB46E}"/>
              </a:ext>
            </a:extLst>
          </p:cNvPr>
          <p:cNvSpPr txBox="1"/>
          <p:nvPr/>
        </p:nvSpPr>
        <p:spPr>
          <a:xfrm>
            <a:off x="11292113" y="6386286"/>
            <a:ext cx="769258" cy="369332"/>
          </a:xfrm>
          <a:prstGeom prst="rect">
            <a:avLst/>
          </a:prstGeom>
          <a:noFill/>
        </p:spPr>
        <p:txBody>
          <a:bodyPr wrap="square" rtlCol="0">
            <a:spAutoFit/>
          </a:bodyPr>
          <a:lstStyle/>
          <a:p>
            <a:pPr algn="ctr"/>
            <a:r>
              <a:rPr lang="es-419" dirty="0">
                <a:latin typeface="Humanst521 BT"/>
              </a:rPr>
              <a:t>12</a:t>
            </a:r>
            <a:endParaRPr lang="es-ES" dirty="0">
              <a:latin typeface="Humanst521 BT"/>
            </a:endParaRPr>
          </a:p>
        </p:txBody>
      </p:sp>
      <p:pic>
        <p:nvPicPr>
          <p:cNvPr id="1026" name="Picture 2">
            <a:extLst>
              <a:ext uri="{FF2B5EF4-FFF2-40B4-BE49-F238E27FC236}">
                <a16:creationId xmlns:a16="http://schemas.microsoft.com/office/drawing/2014/main" id="{61ADB29B-7F5B-F57A-2C43-6C73D66FD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343" y="2359009"/>
            <a:ext cx="5797657" cy="37282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BEE40DD-7113-8D33-8C51-9DBE54D98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7299" y="1529421"/>
            <a:ext cx="4051513" cy="5226197"/>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E2F052B0-3162-CB5F-E2AA-4AB89382CBF6}"/>
              </a:ext>
            </a:extLst>
          </p:cNvPr>
          <p:cNvSpPr txBox="1"/>
          <p:nvPr/>
        </p:nvSpPr>
        <p:spPr>
          <a:xfrm>
            <a:off x="298342" y="5970788"/>
            <a:ext cx="5797657" cy="600164"/>
          </a:xfrm>
          <a:prstGeom prst="rect">
            <a:avLst/>
          </a:prstGeom>
          <a:noFill/>
        </p:spPr>
        <p:txBody>
          <a:bodyPr wrap="square">
            <a:spAutoFit/>
          </a:bodyPr>
          <a:lstStyle/>
          <a:p>
            <a:pPr algn="just" rtl="0">
              <a:spcBef>
                <a:spcPts val="0"/>
              </a:spcBef>
              <a:spcAft>
                <a:spcPts val="0"/>
              </a:spcAft>
            </a:pPr>
            <a:r>
              <a:rPr lang="es-ES" sz="1100" b="0" i="1" u="none" strike="noStrike" dirty="0" err="1">
                <a:solidFill>
                  <a:srgbClr val="000000"/>
                </a:solidFill>
                <a:effectLst/>
                <a:latin typeface="Humanst521 BT"/>
              </a:rPr>
              <a:t>Raju</a:t>
            </a:r>
            <a:r>
              <a:rPr lang="es-ES" sz="1100" b="0" i="1" u="none" strike="noStrike" dirty="0">
                <a:solidFill>
                  <a:srgbClr val="000000"/>
                </a:solidFill>
                <a:effectLst/>
                <a:latin typeface="Humanst521 BT"/>
              </a:rPr>
              <a:t>, </a:t>
            </a:r>
            <a:r>
              <a:rPr lang="es-ES" sz="1100" b="0" i="1" u="none" strike="noStrike" dirty="0" err="1">
                <a:solidFill>
                  <a:srgbClr val="000000"/>
                </a:solidFill>
                <a:effectLst/>
                <a:latin typeface="Humanst521 BT"/>
              </a:rPr>
              <a:t>Chetan</a:t>
            </a:r>
            <a:r>
              <a:rPr lang="es-ES" sz="1100" b="0" i="1" u="none" strike="noStrike" dirty="0">
                <a:solidFill>
                  <a:srgbClr val="000000"/>
                </a:solidFill>
                <a:effectLst/>
                <a:latin typeface="Humanst521 BT"/>
              </a:rPr>
              <a:t> &amp; Ashoka, &amp; </a:t>
            </a:r>
            <a:r>
              <a:rPr lang="es-ES" sz="1100" b="0" i="1" u="none" strike="noStrike" dirty="0" err="1">
                <a:solidFill>
                  <a:srgbClr val="000000"/>
                </a:solidFill>
                <a:effectLst/>
                <a:latin typeface="Humanst521 BT"/>
              </a:rPr>
              <a:t>Prakash</a:t>
            </a:r>
            <a:r>
              <a:rPr lang="es-ES" sz="1100" b="0" i="1" u="none" strike="noStrike" dirty="0">
                <a:solidFill>
                  <a:srgbClr val="000000"/>
                </a:solidFill>
                <a:effectLst/>
                <a:latin typeface="Humanst521 BT"/>
              </a:rPr>
              <a:t>, B.. (2023). </a:t>
            </a:r>
            <a:r>
              <a:rPr lang="es-ES" sz="1100" b="0" i="1" u="none" strike="noStrike" dirty="0" err="1">
                <a:solidFill>
                  <a:srgbClr val="000000"/>
                </a:solidFill>
                <a:effectLst/>
                <a:latin typeface="Humanst521 BT"/>
              </a:rPr>
              <a:t>HybridTransferNet</a:t>
            </a:r>
            <a:r>
              <a:rPr lang="es-ES" sz="1100" b="0" i="1" u="none" strike="noStrike" dirty="0">
                <a:solidFill>
                  <a:srgbClr val="000000"/>
                </a:solidFill>
                <a:effectLst/>
                <a:latin typeface="Humanst521 BT"/>
              </a:rPr>
              <a:t>: </a:t>
            </a:r>
            <a:r>
              <a:rPr lang="es-ES" sz="1100" b="0" i="1" u="none" strike="noStrike" dirty="0" err="1">
                <a:solidFill>
                  <a:srgbClr val="000000"/>
                </a:solidFill>
                <a:effectLst/>
                <a:latin typeface="Humanst521 BT"/>
              </a:rPr>
              <a:t>Advancing</a:t>
            </a:r>
            <a:r>
              <a:rPr lang="es-ES" sz="1100" b="0" i="1" u="none" strike="noStrike" dirty="0">
                <a:solidFill>
                  <a:srgbClr val="000000"/>
                </a:solidFill>
                <a:effectLst/>
                <a:latin typeface="Humanst521 BT"/>
              </a:rPr>
              <a:t> </a:t>
            </a:r>
            <a:r>
              <a:rPr lang="es-ES" sz="1100" b="0" i="1" u="none" strike="noStrike" dirty="0" err="1">
                <a:solidFill>
                  <a:srgbClr val="000000"/>
                </a:solidFill>
                <a:effectLst/>
                <a:latin typeface="Humanst521 BT"/>
              </a:rPr>
              <a:t>Soil</a:t>
            </a:r>
            <a:r>
              <a:rPr lang="es-ES" sz="1100" b="0" i="1" u="none" strike="noStrike" dirty="0">
                <a:solidFill>
                  <a:srgbClr val="000000"/>
                </a:solidFill>
                <a:effectLst/>
                <a:latin typeface="Humanst521 BT"/>
              </a:rPr>
              <a:t> </a:t>
            </a:r>
            <a:r>
              <a:rPr lang="es-ES" sz="1100" b="0" i="1" u="none" strike="noStrike" dirty="0" err="1">
                <a:solidFill>
                  <a:srgbClr val="000000"/>
                </a:solidFill>
                <a:effectLst/>
                <a:latin typeface="Humanst521 BT"/>
              </a:rPr>
              <a:t>Image</a:t>
            </a:r>
            <a:r>
              <a:rPr lang="es-ES" sz="1100" b="0" i="1" u="none" strike="noStrike" dirty="0">
                <a:solidFill>
                  <a:srgbClr val="000000"/>
                </a:solidFill>
                <a:effectLst/>
                <a:latin typeface="Humanst521 BT"/>
              </a:rPr>
              <a:t> </a:t>
            </a:r>
            <a:r>
              <a:rPr lang="es-ES" sz="1100" b="0" i="1" u="none" strike="noStrike" dirty="0" err="1">
                <a:solidFill>
                  <a:srgbClr val="000000"/>
                </a:solidFill>
                <a:effectLst/>
                <a:latin typeface="Humanst521 BT"/>
              </a:rPr>
              <a:t>Classification</a:t>
            </a:r>
            <a:r>
              <a:rPr lang="es-ES" sz="1100" b="0" i="1" u="none" strike="noStrike" dirty="0">
                <a:solidFill>
                  <a:srgbClr val="000000"/>
                </a:solidFill>
                <a:effectLst/>
                <a:latin typeface="Humanst521 BT"/>
              </a:rPr>
              <a:t> </a:t>
            </a:r>
            <a:r>
              <a:rPr lang="es-ES" sz="1100" b="0" i="1" u="none" strike="noStrike" dirty="0" err="1">
                <a:solidFill>
                  <a:srgbClr val="000000"/>
                </a:solidFill>
                <a:effectLst/>
                <a:latin typeface="Humanst521 BT"/>
              </a:rPr>
              <a:t>through</a:t>
            </a:r>
            <a:r>
              <a:rPr lang="es-ES" sz="1100" b="0" i="1" u="none" strike="noStrike" dirty="0">
                <a:solidFill>
                  <a:srgbClr val="000000"/>
                </a:solidFill>
                <a:effectLst/>
                <a:latin typeface="Humanst521 BT"/>
              </a:rPr>
              <a:t> Comprehensive </a:t>
            </a:r>
            <a:r>
              <a:rPr lang="es-ES" sz="1100" b="0" i="1" u="none" strike="noStrike" dirty="0" err="1">
                <a:solidFill>
                  <a:srgbClr val="000000"/>
                </a:solidFill>
                <a:effectLst/>
                <a:latin typeface="Humanst521 BT"/>
              </a:rPr>
              <a:t>Evaluation</a:t>
            </a:r>
            <a:r>
              <a:rPr lang="es-ES" sz="1100" b="0" i="1" u="none" strike="noStrike" dirty="0">
                <a:solidFill>
                  <a:srgbClr val="000000"/>
                </a:solidFill>
                <a:effectLst/>
                <a:latin typeface="Humanst521 BT"/>
              </a:rPr>
              <a:t> </a:t>
            </a:r>
            <a:r>
              <a:rPr lang="es-ES" sz="1100" b="0" i="1" u="none" strike="noStrike" dirty="0" err="1">
                <a:solidFill>
                  <a:srgbClr val="000000"/>
                </a:solidFill>
                <a:effectLst/>
                <a:latin typeface="Humanst521 BT"/>
              </a:rPr>
              <a:t>of</a:t>
            </a:r>
            <a:r>
              <a:rPr lang="es-ES" sz="1100" b="0" i="1" u="none" strike="noStrike" dirty="0">
                <a:solidFill>
                  <a:srgbClr val="000000"/>
                </a:solidFill>
                <a:effectLst/>
                <a:latin typeface="Humanst521 BT"/>
              </a:rPr>
              <a:t> </a:t>
            </a:r>
            <a:r>
              <a:rPr lang="es-ES" sz="1100" b="0" i="1" u="none" strike="noStrike" dirty="0" err="1">
                <a:solidFill>
                  <a:srgbClr val="000000"/>
                </a:solidFill>
                <a:effectLst/>
                <a:latin typeface="Humanst521 BT"/>
              </a:rPr>
              <a:t>Hybrid</a:t>
            </a:r>
            <a:r>
              <a:rPr lang="es-ES" sz="1100" b="0" i="1" u="none" strike="noStrike" dirty="0">
                <a:solidFill>
                  <a:srgbClr val="000000"/>
                </a:solidFill>
                <a:effectLst/>
                <a:latin typeface="Humanst521 BT"/>
              </a:rPr>
              <a:t> Transfer Learning. 10.21203/rs.3.rs-3032907/v1. </a:t>
            </a:r>
            <a:endParaRPr lang="es-ES" sz="1100" i="1" dirty="0">
              <a:latin typeface="Humanst521 BT"/>
            </a:endParaRPr>
          </a:p>
        </p:txBody>
      </p:sp>
    </p:spTree>
    <p:extLst>
      <p:ext uri="{BB962C8B-B14F-4D97-AF65-F5344CB8AC3E}">
        <p14:creationId xmlns:p14="http://schemas.microsoft.com/office/powerpoint/2010/main" val="3257781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D5F1B8-3C5C-8392-6887-1B680BF802D8}"/>
              </a:ext>
            </a:extLst>
          </p:cNvPr>
          <p:cNvSpPr>
            <a:spLocks noGrp="1"/>
          </p:cNvSpPr>
          <p:nvPr>
            <p:ph type="title"/>
          </p:nvPr>
        </p:nvSpPr>
        <p:spPr>
          <a:xfrm>
            <a:off x="2571593" y="2979545"/>
            <a:ext cx="7048813" cy="1325563"/>
          </a:xfrm>
        </p:spPr>
        <p:txBody>
          <a:bodyPr>
            <a:normAutofit/>
          </a:bodyPr>
          <a:lstStyle/>
          <a:p>
            <a:pPr algn="ctr" defTabSz="457200"/>
            <a:r>
              <a:rPr lang="es-419" sz="4800" b="1" dirty="0">
                <a:latin typeface="Humanst521 BT"/>
                <a:ea typeface="+mn-ea"/>
                <a:cs typeface="+mn-cs"/>
              </a:rPr>
              <a:t>Resultados</a:t>
            </a:r>
            <a:endParaRPr lang="es-ES" sz="4800" b="1" dirty="0">
              <a:latin typeface="Humanst521 BT"/>
              <a:ea typeface="+mn-ea"/>
              <a:cs typeface="+mn-cs"/>
            </a:endParaRPr>
          </a:p>
        </p:txBody>
      </p:sp>
      <p:pic>
        <p:nvPicPr>
          <p:cNvPr id="4" name="Imagen 3" descr="Icono&#10;&#10;Descripción generada automáticamente con confianza baja">
            <a:extLst>
              <a:ext uri="{FF2B5EF4-FFF2-40B4-BE49-F238E27FC236}">
                <a16:creationId xmlns:a16="http://schemas.microsoft.com/office/drawing/2014/main" id="{BB5995EE-0964-07A9-16E0-CC5E99D7872B}"/>
              </a:ext>
            </a:extLst>
          </p:cNvPr>
          <p:cNvPicPr>
            <a:picLocks noChangeAspect="1"/>
          </p:cNvPicPr>
          <p:nvPr/>
        </p:nvPicPr>
        <p:blipFill>
          <a:blip r:embed="rId2"/>
          <a:stretch>
            <a:fillRect/>
          </a:stretch>
        </p:blipFill>
        <p:spPr>
          <a:xfrm>
            <a:off x="8467310" y="137964"/>
            <a:ext cx="993025" cy="984390"/>
          </a:xfrm>
          <a:prstGeom prst="rect">
            <a:avLst/>
          </a:prstGeom>
        </p:spPr>
      </p:pic>
      <p:pic>
        <p:nvPicPr>
          <p:cNvPr id="5" name="Imagen 4">
            <a:extLst>
              <a:ext uri="{FF2B5EF4-FFF2-40B4-BE49-F238E27FC236}">
                <a16:creationId xmlns:a16="http://schemas.microsoft.com/office/drawing/2014/main" id="{1024C64F-1A08-F61F-9037-E4840D1E77AA}"/>
              </a:ext>
            </a:extLst>
          </p:cNvPr>
          <p:cNvPicPr>
            <a:picLocks noChangeAspect="1"/>
          </p:cNvPicPr>
          <p:nvPr/>
        </p:nvPicPr>
        <p:blipFill>
          <a:blip r:embed="rId3"/>
          <a:stretch>
            <a:fillRect/>
          </a:stretch>
        </p:blipFill>
        <p:spPr>
          <a:xfrm>
            <a:off x="5625903" y="2275481"/>
            <a:ext cx="940193" cy="940193"/>
          </a:xfrm>
          <a:prstGeom prst="rect">
            <a:avLst/>
          </a:prstGeom>
        </p:spPr>
      </p:pic>
      <p:sp>
        <p:nvSpPr>
          <p:cNvPr id="3" name="CuadroTexto 2">
            <a:extLst>
              <a:ext uri="{FF2B5EF4-FFF2-40B4-BE49-F238E27FC236}">
                <a16:creationId xmlns:a16="http://schemas.microsoft.com/office/drawing/2014/main" id="{662DD384-2F12-E7E3-9502-DC7206BA1CE9}"/>
              </a:ext>
            </a:extLst>
          </p:cNvPr>
          <p:cNvSpPr txBox="1"/>
          <p:nvPr/>
        </p:nvSpPr>
        <p:spPr>
          <a:xfrm>
            <a:off x="11292113" y="6386286"/>
            <a:ext cx="769258" cy="369332"/>
          </a:xfrm>
          <a:prstGeom prst="rect">
            <a:avLst/>
          </a:prstGeom>
          <a:noFill/>
        </p:spPr>
        <p:txBody>
          <a:bodyPr wrap="square" rtlCol="0">
            <a:spAutoFit/>
          </a:bodyPr>
          <a:lstStyle/>
          <a:p>
            <a:pPr algn="ctr"/>
            <a:r>
              <a:rPr lang="es-419" dirty="0">
                <a:latin typeface="Humanst521 BT"/>
              </a:rPr>
              <a:t>13</a:t>
            </a:r>
            <a:endParaRPr lang="es-ES" dirty="0">
              <a:latin typeface="Humanst521 BT"/>
            </a:endParaRPr>
          </a:p>
        </p:txBody>
      </p:sp>
    </p:spTree>
    <p:extLst>
      <p:ext uri="{BB962C8B-B14F-4D97-AF65-F5344CB8AC3E}">
        <p14:creationId xmlns:p14="http://schemas.microsoft.com/office/powerpoint/2010/main" val="3498080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a 7">
            <a:extLst>
              <a:ext uri="{FF2B5EF4-FFF2-40B4-BE49-F238E27FC236}">
                <a16:creationId xmlns:a16="http://schemas.microsoft.com/office/drawing/2014/main" id="{97E94B4D-D6B1-4A17-F73B-2BABB3AE2162}"/>
              </a:ext>
            </a:extLst>
          </p:cNvPr>
          <p:cNvGraphicFramePr>
            <a:graphicFrameLocks noGrp="1"/>
          </p:cNvGraphicFramePr>
          <p:nvPr>
            <p:extLst>
              <p:ext uri="{D42A27DB-BD31-4B8C-83A1-F6EECF244321}">
                <p14:modId xmlns:p14="http://schemas.microsoft.com/office/powerpoint/2010/main" val="3498489933"/>
              </p:ext>
            </p:extLst>
          </p:nvPr>
        </p:nvGraphicFramePr>
        <p:xfrm>
          <a:off x="6413082" y="4053839"/>
          <a:ext cx="4349095" cy="1889760"/>
        </p:xfrm>
        <a:graphic>
          <a:graphicData uri="http://schemas.openxmlformats.org/drawingml/2006/table">
            <a:tbl>
              <a:tblPr firstRow="1" bandRow="1"/>
              <a:tblGrid>
                <a:gridCol w="733742">
                  <a:extLst>
                    <a:ext uri="{9D8B030D-6E8A-4147-A177-3AD203B41FA5}">
                      <a16:colId xmlns:a16="http://schemas.microsoft.com/office/drawing/2014/main" val="502242177"/>
                    </a:ext>
                  </a:extLst>
                </a:gridCol>
                <a:gridCol w="1124268">
                  <a:extLst>
                    <a:ext uri="{9D8B030D-6E8A-4147-A177-3AD203B41FA5}">
                      <a16:colId xmlns:a16="http://schemas.microsoft.com/office/drawing/2014/main" val="3014173504"/>
                    </a:ext>
                  </a:extLst>
                </a:gridCol>
                <a:gridCol w="1184592">
                  <a:extLst>
                    <a:ext uri="{9D8B030D-6E8A-4147-A177-3AD203B41FA5}">
                      <a16:colId xmlns:a16="http://schemas.microsoft.com/office/drawing/2014/main" val="4014027931"/>
                    </a:ext>
                  </a:extLst>
                </a:gridCol>
                <a:gridCol w="1306493">
                  <a:extLst>
                    <a:ext uri="{9D8B030D-6E8A-4147-A177-3AD203B41FA5}">
                      <a16:colId xmlns:a16="http://schemas.microsoft.com/office/drawing/2014/main" val="1919005470"/>
                    </a:ext>
                  </a:extLst>
                </a:gridCol>
              </a:tblGrid>
              <a:tr h="331112">
                <a:tc>
                  <a:txBody>
                    <a:bodyPr/>
                    <a:lstStyle/>
                    <a:p>
                      <a:pPr algn="ctr"/>
                      <a:r>
                        <a:rPr lang="en" sz="1800" dirty="0">
                          <a:solidFill>
                            <a:schemeClr val="tx2"/>
                          </a:solidFill>
                          <a:latin typeface="Humanst521 BT"/>
                          <a:sym typeface="Fira Sans Condensed"/>
                        </a:rPr>
                        <a:t>Clase</a:t>
                      </a:r>
                      <a:endParaRPr lang="es-ES" sz="1800" dirty="0">
                        <a:solidFill>
                          <a:schemeClr val="tx2"/>
                        </a:solidFill>
                        <a:latin typeface="Humanst521 BT"/>
                      </a:endParaRPr>
                    </a:p>
                  </a:txBody>
                  <a:tcPr/>
                </a:tc>
                <a:tc>
                  <a:txBody>
                    <a:bodyPr/>
                    <a:lstStyle/>
                    <a:p>
                      <a:pPr algn="ctr"/>
                      <a:r>
                        <a:rPr lang="es-419" sz="1400" b="0" i="0" u="none" strike="noStrike" cap="none" dirty="0">
                          <a:solidFill>
                            <a:schemeClr val="tx2"/>
                          </a:solidFill>
                          <a:latin typeface="Humanst521 BT"/>
                          <a:cs typeface="Arial"/>
                          <a:sym typeface="Arial"/>
                        </a:rPr>
                        <a:t>Sensibilidad</a:t>
                      </a:r>
                      <a:endParaRPr lang="es-ES" sz="1400" b="0" i="0" u="none" strike="noStrike" cap="none" dirty="0">
                        <a:solidFill>
                          <a:schemeClr val="tx2"/>
                        </a:solidFill>
                        <a:latin typeface="Humanst521 BT"/>
                        <a:cs typeface="Arial"/>
                        <a:sym typeface="Arial"/>
                      </a:endParaRPr>
                    </a:p>
                  </a:txBody>
                  <a:tcPr/>
                </a:tc>
                <a:tc>
                  <a:txBody>
                    <a:bodyPr/>
                    <a:lstStyle/>
                    <a:p>
                      <a:pPr algn="ctr"/>
                      <a:r>
                        <a:rPr lang="es-419" sz="1400" b="0" i="0" u="none" strike="noStrike" cap="none" dirty="0">
                          <a:solidFill>
                            <a:schemeClr val="tx2"/>
                          </a:solidFill>
                          <a:latin typeface="Humanst521 BT"/>
                          <a:cs typeface="Arial"/>
                          <a:sym typeface="Arial"/>
                        </a:rPr>
                        <a:t>Precisión</a:t>
                      </a:r>
                      <a:endParaRPr lang="es-ES" sz="1400" b="0" i="0" u="none" strike="noStrike" cap="none" dirty="0">
                        <a:solidFill>
                          <a:schemeClr val="tx2"/>
                        </a:solidFill>
                        <a:latin typeface="Humanst521 BT"/>
                        <a:cs typeface="Arial"/>
                        <a:sym typeface="Arial"/>
                      </a:endParaRPr>
                    </a:p>
                  </a:txBody>
                  <a:tcPr/>
                </a:tc>
                <a:tc>
                  <a:txBody>
                    <a:bodyPr/>
                    <a:lstStyle/>
                    <a:p>
                      <a:pPr algn="ctr"/>
                      <a:r>
                        <a:rPr lang="es-419" sz="1400" b="0" i="0" u="none" strike="noStrike" cap="none" dirty="0">
                          <a:solidFill>
                            <a:schemeClr val="tx2"/>
                          </a:solidFill>
                          <a:latin typeface="Humanst521 BT"/>
                          <a:cs typeface="Arial"/>
                          <a:sym typeface="Arial"/>
                        </a:rPr>
                        <a:t>F1 score</a:t>
                      </a:r>
                      <a:endParaRPr lang="es-ES" sz="1400" b="0" i="0" u="none" strike="noStrike" cap="none" dirty="0">
                        <a:solidFill>
                          <a:schemeClr val="tx2"/>
                        </a:solidFill>
                        <a:latin typeface="Humanst521 BT"/>
                        <a:cs typeface="Arial"/>
                        <a:sym typeface="Arial"/>
                      </a:endParaRPr>
                    </a:p>
                  </a:txBody>
                  <a:tcPr/>
                </a:tc>
                <a:extLst>
                  <a:ext uri="{0D108BD9-81ED-4DB2-BD59-A6C34878D82A}">
                    <a16:rowId xmlns:a16="http://schemas.microsoft.com/office/drawing/2014/main" val="448016411"/>
                  </a:ext>
                </a:extLst>
              </a:tr>
              <a:tr h="233726">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2"/>
                          </a:solidFill>
                          <a:latin typeface="Humanst521 BT"/>
                          <a:cs typeface="Arial"/>
                          <a:sym typeface="Arial"/>
                        </a:rPr>
                        <a:t>0</a:t>
                      </a:r>
                      <a:endParaRPr lang="es-ES" sz="1400" b="0" i="0" u="none" strike="noStrike" cap="none" dirty="0">
                        <a:solidFill>
                          <a:schemeClr val="tx2"/>
                        </a:solidFill>
                        <a:latin typeface="Humanst521 BT"/>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ES" sz="1400" dirty="0">
                          <a:solidFill>
                            <a:schemeClr val="tx2"/>
                          </a:solidFill>
                          <a:latin typeface="Humanst521 BT"/>
                        </a:rPr>
                        <a:t>0.63</a:t>
                      </a:r>
                      <a:endParaRPr lang="es-ES" sz="1100" b="0" i="0" u="none" strike="noStrike" cap="none" dirty="0">
                        <a:solidFill>
                          <a:schemeClr val="tx2"/>
                        </a:solidFill>
                        <a:latin typeface="Humanst521 BT"/>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2"/>
                          </a:solidFill>
                          <a:latin typeface="Humanst521 BT"/>
                          <a:cs typeface="Arial"/>
                          <a:sym typeface="Arial"/>
                        </a:rPr>
                        <a:t>0.62</a:t>
                      </a:r>
                      <a:endParaRPr lang="es-ES" sz="1400" b="0" i="0" u="none" strike="noStrike" cap="none" dirty="0">
                        <a:solidFill>
                          <a:schemeClr val="tx2"/>
                        </a:solidFill>
                        <a:latin typeface="Humanst521 BT"/>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2"/>
                          </a:solidFill>
                          <a:latin typeface="Humanst521 BT"/>
                          <a:cs typeface="Arial"/>
                          <a:sym typeface="Arial"/>
                        </a:rPr>
                        <a:t>0.59</a:t>
                      </a:r>
                      <a:endParaRPr lang="es-ES" sz="1400" b="0" i="0" u="none" strike="noStrike" cap="none" dirty="0">
                        <a:solidFill>
                          <a:schemeClr val="tx2"/>
                        </a:solidFill>
                        <a:latin typeface="Humanst521 BT"/>
                        <a:cs typeface="Arial"/>
                        <a:sym typeface="Arial"/>
                      </a:endParaRPr>
                    </a:p>
                  </a:txBody>
                  <a:tcPr/>
                </a:tc>
                <a:extLst>
                  <a:ext uri="{0D108BD9-81ED-4DB2-BD59-A6C34878D82A}">
                    <a16:rowId xmlns:a16="http://schemas.microsoft.com/office/drawing/2014/main" val="169145038"/>
                  </a:ext>
                </a:extLst>
              </a:tr>
              <a:tr h="233726">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2"/>
                          </a:solidFill>
                          <a:latin typeface="Humanst521 BT"/>
                          <a:cs typeface="Arial"/>
                          <a:sym typeface="Arial"/>
                        </a:rPr>
                        <a:t>1</a:t>
                      </a:r>
                      <a:endParaRPr lang="es-ES" sz="1400" b="0" i="0" u="none" strike="noStrike" cap="none" dirty="0">
                        <a:solidFill>
                          <a:schemeClr val="tx2"/>
                        </a:solidFill>
                        <a:latin typeface="Humanst521 BT"/>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ES" sz="1400" dirty="0">
                          <a:solidFill>
                            <a:schemeClr val="tx2"/>
                          </a:solidFill>
                          <a:latin typeface="Humanst521 BT"/>
                        </a:rPr>
                        <a:t>0.43</a:t>
                      </a:r>
                      <a:endParaRPr lang="es-ES" sz="1100" b="0" i="0" u="none" strike="noStrike" cap="none" dirty="0">
                        <a:solidFill>
                          <a:schemeClr val="tx2"/>
                        </a:solidFill>
                        <a:latin typeface="Humanst521 BT"/>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2"/>
                          </a:solidFill>
                          <a:latin typeface="Humanst521 BT"/>
                          <a:cs typeface="Arial"/>
                          <a:sym typeface="Arial"/>
                        </a:rPr>
                        <a:t>0.93</a:t>
                      </a:r>
                      <a:endParaRPr lang="es-ES" sz="1400" b="0" i="0" u="none" strike="noStrike" cap="none" dirty="0">
                        <a:solidFill>
                          <a:schemeClr val="tx2"/>
                        </a:solidFill>
                        <a:latin typeface="Humanst521 BT"/>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2"/>
                          </a:solidFill>
                          <a:latin typeface="Humanst521 BT"/>
                          <a:cs typeface="Arial"/>
                          <a:sym typeface="Arial"/>
                        </a:rPr>
                        <a:t>0.46</a:t>
                      </a:r>
                      <a:endParaRPr lang="es-ES" sz="1400" b="0" i="0" u="none" strike="noStrike" cap="none" dirty="0">
                        <a:solidFill>
                          <a:schemeClr val="tx2"/>
                        </a:solidFill>
                        <a:latin typeface="Humanst521 BT"/>
                        <a:cs typeface="Arial"/>
                        <a:sym typeface="Arial"/>
                      </a:endParaRPr>
                    </a:p>
                  </a:txBody>
                  <a:tcPr/>
                </a:tc>
                <a:extLst>
                  <a:ext uri="{0D108BD9-81ED-4DB2-BD59-A6C34878D82A}">
                    <a16:rowId xmlns:a16="http://schemas.microsoft.com/office/drawing/2014/main" val="3195546656"/>
                  </a:ext>
                </a:extLst>
              </a:tr>
              <a:tr h="233726">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2"/>
                          </a:solidFill>
                          <a:latin typeface="Humanst521 BT"/>
                          <a:cs typeface="Arial"/>
                          <a:sym typeface="Arial"/>
                        </a:rPr>
                        <a:t>2</a:t>
                      </a:r>
                      <a:endParaRPr lang="es-ES" sz="1400" b="0" i="0" u="none" strike="noStrike" cap="none" dirty="0">
                        <a:solidFill>
                          <a:schemeClr val="tx2"/>
                        </a:solidFill>
                        <a:latin typeface="Humanst521 BT"/>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ES" sz="1400" dirty="0">
                          <a:solidFill>
                            <a:schemeClr val="tx2"/>
                          </a:solidFill>
                          <a:latin typeface="Humanst521 BT"/>
                        </a:rPr>
                        <a:t>0.51</a:t>
                      </a:r>
                      <a:endParaRPr lang="es-ES" sz="1100" b="0" i="0" u="none" strike="noStrike" cap="none" dirty="0">
                        <a:solidFill>
                          <a:schemeClr val="tx2"/>
                        </a:solidFill>
                        <a:latin typeface="Humanst521 BT"/>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2"/>
                          </a:solidFill>
                          <a:latin typeface="Humanst521 BT"/>
                          <a:cs typeface="Arial"/>
                          <a:sym typeface="Arial"/>
                        </a:rPr>
                        <a:t>0.79</a:t>
                      </a:r>
                      <a:endParaRPr lang="es-ES" sz="1400" b="0" i="0" u="none" strike="noStrike" cap="none" dirty="0">
                        <a:solidFill>
                          <a:schemeClr val="tx2"/>
                        </a:solidFill>
                        <a:latin typeface="Humanst521 BT"/>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2"/>
                          </a:solidFill>
                          <a:latin typeface="Humanst521 BT"/>
                          <a:cs typeface="Arial"/>
                          <a:sym typeface="Arial"/>
                        </a:rPr>
                        <a:t>0.52</a:t>
                      </a:r>
                      <a:endParaRPr lang="es-ES" sz="1400" b="0" i="0" u="none" strike="noStrike" cap="none" dirty="0">
                        <a:solidFill>
                          <a:schemeClr val="tx2"/>
                        </a:solidFill>
                        <a:latin typeface="Humanst521 BT"/>
                        <a:cs typeface="Arial"/>
                        <a:sym typeface="Arial"/>
                      </a:endParaRPr>
                    </a:p>
                  </a:txBody>
                  <a:tcPr/>
                </a:tc>
                <a:extLst>
                  <a:ext uri="{0D108BD9-81ED-4DB2-BD59-A6C34878D82A}">
                    <a16:rowId xmlns:a16="http://schemas.microsoft.com/office/drawing/2014/main" val="3065951491"/>
                  </a:ext>
                </a:extLst>
              </a:tr>
              <a:tr h="233726">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2"/>
                          </a:solidFill>
                          <a:latin typeface="Humanst521 BT"/>
                          <a:cs typeface="Arial"/>
                          <a:sym typeface="Arial"/>
                        </a:rPr>
                        <a:t>3</a:t>
                      </a:r>
                      <a:endParaRPr lang="es-ES" sz="1400" b="0" i="0" u="none" strike="noStrike" cap="none" dirty="0">
                        <a:solidFill>
                          <a:schemeClr val="tx2"/>
                        </a:solidFill>
                        <a:latin typeface="Humanst521 BT"/>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ES" sz="1400" dirty="0">
                          <a:solidFill>
                            <a:schemeClr val="tx2"/>
                          </a:solidFill>
                          <a:latin typeface="Humanst521 BT"/>
                        </a:rPr>
                        <a:t>0.21</a:t>
                      </a:r>
                      <a:endParaRPr lang="es-ES" sz="1100" b="0" i="0" u="none" strike="noStrike" cap="none" dirty="0">
                        <a:solidFill>
                          <a:schemeClr val="tx2"/>
                        </a:solidFill>
                        <a:latin typeface="Humanst521 BT"/>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2"/>
                          </a:solidFill>
                          <a:latin typeface="Humanst521 BT"/>
                          <a:cs typeface="Arial"/>
                          <a:sym typeface="Arial"/>
                        </a:rPr>
                        <a:t>0.96</a:t>
                      </a:r>
                      <a:endParaRPr lang="es-ES" sz="1400" b="0" i="0" u="none" strike="noStrike" cap="none" dirty="0">
                        <a:solidFill>
                          <a:schemeClr val="tx2"/>
                        </a:solidFill>
                        <a:latin typeface="Humanst521 BT"/>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2"/>
                          </a:solidFill>
                          <a:latin typeface="Humanst521 BT"/>
                          <a:cs typeface="Arial"/>
                          <a:sym typeface="Arial"/>
                        </a:rPr>
                        <a:t>0.22</a:t>
                      </a:r>
                      <a:endParaRPr lang="es-ES" sz="1400" b="0" i="0" u="none" strike="noStrike" cap="none" dirty="0">
                        <a:solidFill>
                          <a:schemeClr val="tx2"/>
                        </a:solidFill>
                        <a:latin typeface="Humanst521 BT"/>
                        <a:cs typeface="Arial"/>
                        <a:sym typeface="Arial"/>
                      </a:endParaRPr>
                    </a:p>
                  </a:txBody>
                  <a:tcPr/>
                </a:tc>
                <a:extLst>
                  <a:ext uri="{0D108BD9-81ED-4DB2-BD59-A6C34878D82A}">
                    <a16:rowId xmlns:a16="http://schemas.microsoft.com/office/drawing/2014/main" val="2676489664"/>
                  </a:ext>
                </a:extLst>
              </a:tr>
              <a:tr h="233726">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2"/>
                          </a:solidFill>
                          <a:latin typeface="Humanst521 BT"/>
                          <a:cs typeface="Arial"/>
                          <a:sym typeface="Arial"/>
                        </a:rPr>
                        <a:t>4</a:t>
                      </a:r>
                      <a:endParaRPr lang="es-ES" sz="1400" b="0" i="0" u="none" strike="noStrike" cap="none" dirty="0">
                        <a:solidFill>
                          <a:schemeClr val="tx2"/>
                        </a:solidFill>
                        <a:latin typeface="Humanst521 BT"/>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ES" sz="1400" dirty="0">
                          <a:solidFill>
                            <a:schemeClr val="tx2"/>
                          </a:solidFill>
                          <a:latin typeface="Humanst521 BT"/>
                        </a:rPr>
                        <a:t>0.29</a:t>
                      </a:r>
                      <a:endParaRPr lang="es-ES" sz="1100" b="0" i="0" u="none" strike="noStrike" cap="none" dirty="0">
                        <a:solidFill>
                          <a:schemeClr val="tx2"/>
                        </a:solidFill>
                        <a:latin typeface="Humanst521 BT"/>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2"/>
                          </a:solidFill>
                          <a:latin typeface="Humanst521 BT"/>
                          <a:cs typeface="Arial"/>
                          <a:sym typeface="Arial"/>
                        </a:rPr>
                        <a:t>0.98 </a:t>
                      </a:r>
                      <a:endParaRPr lang="es-ES" sz="1400" b="0" i="0" u="none" strike="noStrike" cap="none" dirty="0">
                        <a:solidFill>
                          <a:schemeClr val="tx2"/>
                        </a:solidFill>
                        <a:latin typeface="Humanst521 BT"/>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s-419" sz="1400" b="0" i="0" u="none" strike="noStrike" cap="none" dirty="0">
                          <a:solidFill>
                            <a:schemeClr val="tx2"/>
                          </a:solidFill>
                          <a:latin typeface="Humanst521 BT"/>
                          <a:cs typeface="Arial"/>
                          <a:sym typeface="Arial"/>
                        </a:rPr>
                        <a:t>0.33</a:t>
                      </a:r>
                      <a:endParaRPr lang="es-ES" sz="1400" b="0" i="0" u="none" strike="noStrike" cap="none" dirty="0">
                        <a:solidFill>
                          <a:schemeClr val="tx2"/>
                        </a:solidFill>
                        <a:latin typeface="Humanst521 BT"/>
                        <a:cs typeface="Arial"/>
                        <a:sym typeface="Arial"/>
                      </a:endParaRPr>
                    </a:p>
                  </a:txBody>
                  <a:tcPr/>
                </a:tc>
                <a:extLst>
                  <a:ext uri="{0D108BD9-81ED-4DB2-BD59-A6C34878D82A}">
                    <a16:rowId xmlns:a16="http://schemas.microsoft.com/office/drawing/2014/main" val="426553489"/>
                  </a:ext>
                </a:extLst>
              </a:tr>
            </a:tbl>
          </a:graphicData>
        </a:graphic>
      </p:graphicFrame>
      <p:pic>
        <p:nvPicPr>
          <p:cNvPr id="18" name="Imagen 17">
            <a:extLst>
              <a:ext uri="{FF2B5EF4-FFF2-40B4-BE49-F238E27FC236}">
                <a16:creationId xmlns:a16="http://schemas.microsoft.com/office/drawing/2014/main" id="{F4525936-6D10-AC36-058C-740EF8DBCBC4}"/>
              </a:ext>
            </a:extLst>
          </p:cNvPr>
          <p:cNvPicPr>
            <a:picLocks noChangeAspect="1"/>
          </p:cNvPicPr>
          <p:nvPr/>
        </p:nvPicPr>
        <p:blipFill>
          <a:blip r:embed="rId2"/>
          <a:stretch>
            <a:fillRect/>
          </a:stretch>
        </p:blipFill>
        <p:spPr>
          <a:xfrm>
            <a:off x="904107" y="2440361"/>
            <a:ext cx="4874812" cy="3536831"/>
          </a:xfrm>
          <a:prstGeom prst="rect">
            <a:avLst/>
          </a:prstGeom>
        </p:spPr>
      </p:pic>
      <p:pic>
        <p:nvPicPr>
          <p:cNvPr id="20" name="Imagen 19">
            <a:extLst>
              <a:ext uri="{FF2B5EF4-FFF2-40B4-BE49-F238E27FC236}">
                <a16:creationId xmlns:a16="http://schemas.microsoft.com/office/drawing/2014/main" id="{A34E46FC-F54B-546E-4B8A-9DE091CCC56E}"/>
              </a:ext>
            </a:extLst>
          </p:cNvPr>
          <p:cNvPicPr>
            <a:picLocks noChangeAspect="1"/>
          </p:cNvPicPr>
          <p:nvPr/>
        </p:nvPicPr>
        <p:blipFill>
          <a:blip r:embed="rId3"/>
          <a:stretch>
            <a:fillRect/>
          </a:stretch>
        </p:blipFill>
        <p:spPr>
          <a:xfrm>
            <a:off x="6636095" y="2406768"/>
            <a:ext cx="1752845" cy="419158"/>
          </a:xfrm>
          <a:prstGeom prst="rect">
            <a:avLst/>
          </a:prstGeom>
        </p:spPr>
      </p:pic>
      <p:pic>
        <p:nvPicPr>
          <p:cNvPr id="22" name="Imagen 21">
            <a:extLst>
              <a:ext uri="{FF2B5EF4-FFF2-40B4-BE49-F238E27FC236}">
                <a16:creationId xmlns:a16="http://schemas.microsoft.com/office/drawing/2014/main" id="{53FB4305-8112-4616-D8C3-9E9C753713C4}"/>
              </a:ext>
            </a:extLst>
          </p:cNvPr>
          <p:cNvPicPr>
            <a:picLocks noChangeAspect="1"/>
          </p:cNvPicPr>
          <p:nvPr/>
        </p:nvPicPr>
        <p:blipFill>
          <a:blip r:embed="rId4"/>
          <a:stretch>
            <a:fillRect/>
          </a:stretch>
        </p:blipFill>
        <p:spPr>
          <a:xfrm>
            <a:off x="9049178" y="2406768"/>
            <a:ext cx="1581371" cy="419158"/>
          </a:xfrm>
          <a:prstGeom prst="rect">
            <a:avLst/>
          </a:prstGeom>
        </p:spPr>
      </p:pic>
      <p:pic>
        <p:nvPicPr>
          <p:cNvPr id="26" name="Imagen 25">
            <a:extLst>
              <a:ext uri="{FF2B5EF4-FFF2-40B4-BE49-F238E27FC236}">
                <a16:creationId xmlns:a16="http://schemas.microsoft.com/office/drawing/2014/main" id="{6F78AA3C-9FC6-3C25-B174-80DDD8DFEE2D}"/>
              </a:ext>
            </a:extLst>
          </p:cNvPr>
          <p:cNvPicPr>
            <a:picLocks noChangeAspect="1"/>
          </p:cNvPicPr>
          <p:nvPr/>
        </p:nvPicPr>
        <p:blipFill>
          <a:blip r:embed="rId5"/>
          <a:stretch>
            <a:fillRect/>
          </a:stretch>
        </p:blipFill>
        <p:spPr>
          <a:xfrm>
            <a:off x="7358732" y="3235066"/>
            <a:ext cx="2457793" cy="409632"/>
          </a:xfrm>
          <a:prstGeom prst="rect">
            <a:avLst/>
          </a:prstGeom>
        </p:spPr>
      </p:pic>
      <p:sp>
        <p:nvSpPr>
          <p:cNvPr id="27" name="Título 1">
            <a:extLst>
              <a:ext uri="{FF2B5EF4-FFF2-40B4-BE49-F238E27FC236}">
                <a16:creationId xmlns:a16="http://schemas.microsoft.com/office/drawing/2014/main" id="{9C53E712-D146-0550-AE56-ACD4DEFC832C}"/>
              </a:ext>
            </a:extLst>
          </p:cNvPr>
          <p:cNvSpPr>
            <a:spLocks noGrp="1"/>
          </p:cNvSpPr>
          <p:nvPr>
            <p:ph type="title"/>
          </p:nvPr>
        </p:nvSpPr>
        <p:spPr>
          <a:xfrm>
            <a:off x="2571593" y="0"/>
            <a:ext cx="7048813" cy="1325563"/>
          </a:xfrm>
        </p:spPr>
        <p:txBody>
          <a:bodyPr>
            <a:normAutofit/>
          </a:bodyPr>
          <a:lstStyle/>
          <a:p>
            <a:pPr algn="ctr" defTabSz="457200"/>
            <a:r>
              <a:rPr lang="es-419" sz="4800" b="1" dirty="0">
                <a:latin typeface="Humanst521 BT"/>
                <a:ea typeface="+mn-ea"/>
                <a:cs typeface="+mn-cs"/>
              </a:rPr>
              <a:t>Matriz de confusión</a:t>
            </a:r>
            <a:endParaRPr lang="es-ES" sz="4800" b="1" dirty="0">
              <a:latin typeface="Humanst521 BT"/>
              <a:ea typeface="+mn-ea"/>
              <a:cs typeface="+mn-cs"/>
            </a:endParaRPr>
          </a:p>
        </p:txBody>
      </p:sp>
      <p:sp>
        <p:nvSpPr>
          <p:cNvPr id="2" name="CuadroTexto 1">
            <a:extLst>
              <a:ext uri="{FF2B5EF4-FFF2-40B4-BE49-F238E27FC236}">
                <a16:creationId xmlns:a16="http://schemas.microsoft.com/office/drawing/2014/main" id="{90224092-110E-C9D8-669F-865FF5DDA6F0}"/>
              </a:ext>
            </a:extLst>
          </p:cNvPr>
          <p:cNvSpPr txBox="1"/>
          <p:nvPr/>
        </p:nvSpPr>
        <p:spPr>
          <a:xfrm>
            <a:off x="11292113" y="6386286"/>
            <a:ext cx="769258" cy="369332"/>
          </a:xfrm>
          <a:prstGeom prst="rect">
            <a:avLst/>
          </a:prstGeom>
          <a:noFill/>
        </p:spPr>
        <p:txBody>
          <a:bodyPr wrap="square" rtlCol="0">
            <a:spAutoFit/>
          </a:bodyPr>
          <a:lstStyle/>
          <a:p>
            <a:pPr algn="ctr"/>
            <a:r>
              <a:rPr lang="es-419" dirty="0">
                <a:latin typeface="Humanst521 BT"/>
              </a:rPr>
              <a:t>14</a:t>
            </a:r>
            <a:endParaRPr lang="es-ES" dirty="0">
              <a:latin typeface="Humanst521 BT"/>
            </a:endParaRPr>
          </a:p>
        </p:txBody>
      </p:sp>
    </p:spTree>
    <p:extLst>
      <p:ext uri="{BB962C8B-B14F-4D97-AF65-F5344CB8AC3E}">
        <p14:creationId xmlns:p14="http://schemas.microsoft.com/office/powerpoint/2010/main" val="474030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D5F1B8-3C5C-8392-6887-1B680BF802D8}"/>
              </a:ext>
            </a:extLst>
          </p:cNvPr>
          <p:cNvSpPr>
            <a:spLocks noGrp="1"/>
          </p:cNvSpPr>
          <p:nvPr>
            <p:ph type="title"/>
          </p:nvPr>
        </p:nvSpPr>
        <p:spPr>
          <a:xfrm>
            <a:off x="2571593" y="2979545"/>
            <a:ext cx="7048813" cy="1325563"/>
          </a:xfrm>
        </p:spPr>
        <p:txBody>
          <a:bodyPr>
            <a:normAutofit fontScale="90000"/>
          </a:bodyPr>
          <a:lstStyle/>
          <a:p>
            <a:pPr algn="ctr" defTabSz="457200"/>
            <a:r>
              <a:rPr lang="es-419" sz="4800" b="1" dirty="0">
                <a:latin typeface="Humanst521 BT"/>
                <a:ea typeface="+mn-ea"/>
                <a:cs typeface="+mn-cs"/>
              </a:rPr>
              <a:t>Conclusiones / Trabajo futuro</a:t>
            </a:r>
            <a:endParaRPr lang="es-ES" sz="4800" b="1" dirty="0">
              <a:latin typeface="Humanst521 BT"/>
              <a:ea typeface="+mn-ea"/>
              <a:cs typeface="+mn-cs"/>
            </a:endParaRPr>
          </a:p>
        </p:txBody>
      </p:sp>
      <p:pic>
        <p:nvPicPr>
          <p:cNvPr id="4" name="Imagen 3" descr="Icono&#10;&#10;Descripción generada automáticamente con confianza baja">
            <a:extLst>
              <a:ext uri="{FF2B5EF4-FFF2-40B4-BE49-F238E27FC236}">
                <a16:creationId xmlns:a16="http://schemas.microsoft.com/office/drawing/2014/main" id="{BB5995EE-0964-07A9-16E0-CC5E99D7872B}"/>
              </a:ext>
            </a:extLst>
          </p:cNvPr>
          <p:cNvPicPr>
            <a:picLocks noChangeAspect="1"/>
          </p:cNvPicPr>
          <p:nvPr/>
        </p:nvPicPr>
        <p:blipFill>
          <a:blip r:embed="rId2"/>
          <a:stretch>
            <a:fillRect/>
          </a:stretch>
        </p:blipFill>
        <p:spPr>
          <a:xfrm>
            <a:off x="8467310" y="137964"/>
            <a:ext cx="993025" cy="984390"/>
          </a:xfrm>
          <a:prstGeom prst="rect">
            <a:avLst/>
          </a:prstGeom>
        </p:spPr>
      </p:pic>
      <p:pic>
        <p:nvPicPr>
          <p:cNvPr id="3" name="Imagen 2">
            <a:extLst>
              <a:ext uri="{FF2B5EF4-FFF2-40B4-BE49-F238E27FC236}">
                <a16:creationId xmlns:a16="http://schemas.microsoft.com/office/drawing/2014/main" id="{4B0F300B-8231-A218-A685-1A0FC603AD39}"/>
              </a:ext>
            </a:extLst>
          </p:cNvPr>
          <p:cNvPicPr>
            <a:picLocks noChangeAspect="1"/>
          </p:cNvPicPr>
          <p:nvPr/>
        </p:nvPicPr>
        <p:blipFill>
          <a:blip r:embed="rId3"/>
          <a:stretch>
            <a:fillRect/>
          </a:stretch>
        </p:blipFill>
        <p:spPr>
          <a:xfrm>
            <a:off x="5667144" y="2339548"/>
            <a:ext cx="857712" cy="857712"/>
          </a:xfrm>
          <a:prstGeom prst="rect">
            <a:avLst/>
          </a:prstGeom>
        </p:spPr>
      </p:pic>
      <p:sp>
        <p:nvSpPr>
          <p:cNvPr id="5" name="CuadroTexto 4">
            <a:extLst>
              <a:ext uri="{FF2B5EF4-FFF2-40B4-BE49-F238E27FC236}">
                <a16:creationId xmlns:a16="http://schemas.microsoft.com/office/drawing/2014/main" id="{F5C59398-0196-534E-429A-61A6E695BA75}"/>
              </a:ext>
            </a:extLst>
          </p:cNvPr>
          <p:cNvSpPr txBox="1"/>
          <p:nvPr/>
        </p:nvSpPr>
        <p:spPr>
          <a:xfrm>
            <a:off x="11292113" y="6386286"/>
            <a:ext cx="769258" cy="369332"/>
          </a:xfrm>
          <a:prstGeom prst="rect">
            <a:avLst/>
          </a:prstGeom>
          <a:noFill/>
        </p:spPr>
        <p:txBody>
          <a:bodyPr wrap="square" rtlCol="0">
            <a:spAutoFit/>
          </a:bodyPr>
          <a:lstStyle/>
          <a:p>
            <a:pPr algn="ctr"/>
            <a:r>
              <a:rPr lang="es-419" dirty="0">
                <a:latin typeface="Humanst521 BT"/>
              </a:rPr>
              <a:t>15</a:t>
            </a:r>
            <a:endParaRPr lang="es-ES" dirty="0">
              <a:latin typeface="Humanst521 BT"/>
            </a:endParaRPr>
          </a:p>
        </p:txBody>
      </p:sp>
    </p:spTree>
    <p:extLst>
      <p:ext uri="{BB962C8B-B14F-4D97-AF65-F5344CB8AC3E}">
        <p14:creationId xmlns:p14="http://schemas.microsoft.com/office/powerpoint/2010/main" val="3995505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4FC2854-7EC9-1505-29CD-8BCDE7BCB298}"/>
              </a:ext>
            </a:extLst>
          </p:cNvPr>
          <p:cNvSpPr/>
          <p:nvPr/>
        </p:nvSpPr>
        <p:spPr>
          <a:xfrm>
            <a:off x="0" y="0"/>
            <a:ext cx="4532030" cy="28405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0E297EA4-C55C-0902-4171-43B4B31311E4}"/>
              </a:ext>
            </a:extLst>
          </p:cNvPr>
          <p:cNvSpPr txBox="1"/>
          <p:nvPr/>
        </p:nvSpPr>
        <p:spPr>
          <a:xfrm>
            <a:off x="1385008" y="1420258"/>
            <a:ext cx="9421984" cy="4801314"/>
          </a:xfrm>
          <a:prstGeom prst="rect">
            <a:avLst/>
          </a:prstGeom>
          <a:noFill/>
        </p:spPr>
        <p:txBody>
          <a:bodyPr wrap="square" rtlCol="0">
            <a:spAutoFit/>
          </a:bodyPr>
          <a:lstStyle/>
          <a:p>
            <a:pPr marL="285750" indent="-285750" algn="just">
              <a:buFont typeface="Wingdings" panose="05000000000000000000" pitchFamily="2" charset="2"/>
              <a:buChar char="Ø"/>
            </a:pPr>
            <a:r>
              <a:rPr lang="es-ES" dirty="0">
                <a:latin typeface="Humanst521 BT"/>
              </a:rPr>
              <a:t>Muchas de las imágenes utilizadas son realmente inútiles debido a la borrosidad, lo que reduce la eficacia de los modelos y conduce a un entrenamiento deficiente.</a:t>
            </a:r>
            <a:br>
              <a:rPr lang="es-ES" dirty="0">
                <a:latin typeface="Humanst521 BT"/>
              </a:rPr>
            </a:br>
            <a:endParaRPr lang="es-ES" dirty="0">
              <a:latin typeface="Humanst521 BT"/>
            </a:endParaRPr>
          </a:p>
          <a:p>
            <a:pPr marL="285750" indent="-285750" algn="just">
              <a:buFont typeface="Wingdings" panose="05000000000000000000" pitchFamily="2" charset="2"/>
              <a:buChar char="Ø"/>
            </a:pPr>
            <a:r>
              <a:rPr lang="es-ES" dirty="0">
                <a:latin typeface="Humanst521 BT"/>
              </a:rPr>
              <a:t>El aprendizaje profundo exige una cantidad significativa de potencia de procesamiento de la GPU, esto resulta costoso, lo que obliga a buscar recursos en entornos de ejecución en línea que a menudo también están agotados.</a:t>
            </a:r>
          </a:p>
          <a:p>
            <a:pPr algn="just"/>
            <a:endParaRPr lang="es-ES" dirty="0">
              <a:latin typeface="Humanst521 BT"/>
            </a:endParaRPr>
          </a:p>
          <a:p>
            <a:pPr marL="285750" indent="-285750" algn="just">
              <a:buFont typeface="Wingdings" panose="05000000000000000000" pitchFamily="2" charset="2"/>
              <a:buChar char="Ø"/>
            </a:pPr>
            <a:r>
              <a:rPr lang="es-ES" dirty="0">
                <a:latin typeface="Humanst521 BT"/>
              </a:rPr>
              <a:t>La cantidad de datasets  públicos asequibles en el área son limitados lo que supone un problema ya los modelos  de Deep Learning necesitan una enorme cantidad de datos para entrenarse.</a:t>
            </a:r>
          </a:p>
          <a:p>
            <a:pPr algn="just"/>
            <a:endParaRPr lang="es-ES" dirty="0">
              <a:latin typeface="Humanst521 BT"/>
            </a:endParaRPr>
          </a:p>
          <a:p>
            <a:pPr marL="285750" indent="-285750" algn="just">
              <a:buFont typeface="Wingdings" panose="05000000000000000000" pitchFamily="2" charset="2"/>
              <a:buChar char="Ø"/>
            </a:pPr>
            <a:r>
              <a:rPr lang="es-ES" dirty="0"/>
              <a:t>La investigación futura debe centrarse en desarrollar modelos robustos que manejen la variabilidad de las imágenes del fondo del ojo, proporcionando información precisa sobre la gravedad de la retinopatía diabética (RD) para mejorar la toma de decisiones y prevenir la ceguera en pacientes con diabetes mellitus.</a:t>
            </a:r>
            <a:br>
              <a:rPr lang="es-419" dirty="0">
                <a:latin typeface="Humanst521 BT"/>
              </a:rPr>
            </a:br>
            <a:endParaRPr lang="es-419" dirty="0">
              <a:latin typeface="Humanst521 BT"/>
            </a:endParaRPr>
          </a:p>
          <a:p>
            <a:pPr algn="just"/>
            <a:endParaRPr lang="es-ES" dirty="0"/>
          </a:p>
        </p:txBody>
      </p:sp>
      <p:sp>
        <p:nvSpPr>
          <p:cNvPr id="2" name="CuadroTexto 1">
            <a:extLst>
              <a:ext uri="{FF2B5EF4-FFF2-40B4-BE49-F238E27FC236}">
                <a16:creationId xmlns:a16="http://schemas.microsoft.com/office/drawing/2014/main" id="{778904E2-49AB-88BC-4058-29F9B1B2434D}"/>
              </a:ext>
            </a:extLst>
          </p:cNvPr>
          <p:cNvSpPr txBox="1"/>
          <p:nvPr/>
        </p:nvSpPr>
        <p:spPr>
          <a:xfrm>
            <a:off x="11292113" y="6386286"/>
            <a:ext cx="769258" cy="369332"/>
          </a:xfrm>
          <a:prstGeom prst="rect">
            <a:avLst/>
          </a:prstGeom>
          <a:noFill/>
        </p:spPr>
        <p:txBody>
          <a:bodyPr wrap="square" rtlCol="0">
            <a:spAutoFit/>
          </a:bodyPr>
          <a:lstStyle/>
          <a:p>
            <a:pPr algn="ctr"/>
            <a:r>
              <a:rPr lang="es-419" dirty="0">
                <a:latin typeface="Humanst521 BT"/>
              </a:rPr>
              <a:t>16</a:t>
            </a:r>
            <a:endParaRPr lang="es-ES" dirty="0">
              <a:latin typeface="Humanst521 BT"/>
            </a:endParaRPr>
          </a:p>
        </p:txBody>
      </p:sp>
    </p:spTree>
    <p:extLst>
      <p:ext uri="{BB962C8B-B14F-4D97-AF65-F5344CB8AC3E}">
        <p14:creationId xmlns:p14="http://schemas.microsoft.com/office/powerpoint/2010/main" val="2531134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D5F1B8-3C5C-8392-6887-1B680BF802D8}"/>
              </a:ext>
            </a:extLst>
          </p:cNvPr>
          <p:cNvSpPr>
            <a:spLocks noGrp="1"/>
          </p:cNvSpPr>
          <p:nvPr>
            <p:ph type="title"/>
          </p:nvPr>
        </p:nvSpPr>
        <p:spPr>
          <a:xfrm>
            <a:off x="2571593" y="2979545"/>
            <a:ext cx="7048813" cy="1325563"/>
          </a:xfrm>
        </p:spPr>
        <p:txBody>
          <a:bodyPr>
            <a:normAutofit/>
          </a:bodyPr>
          <a:lstStyle/>
          <a:p>
            <a:pPr algn="ctr" defTabSz="457200"/>
            <a:r>
              <a:rPr lang="es-419" sz="4800" b="1" dirty="0">
                <a:latin typeface="Humanst521 BT"/>
                <a:ea typeface="+mn-ea"/>
                <a:cs typeface="+mn-cs"/>
              </a:rPr>
              <a:t>¿Preguntas?</a:t>
            </a:r>
            <a:endParaRPr lang="es-ES" sz="4800" b="1" dirty="0">
              <a:latin typeface="Humanst521 BT"/>
              <a:ea typeface="+mn-ea"/>
              <a:cs typeface="+mn-cs"/>
            </a:endParaRPr>
          </a:p>
        </p:txBody>
      </p:sp>
      <p:pic>
        <p:nvPicPr>
          <p:cNvPr id="4" name="Imagen 3" descr="Icono&#10;&#10;Descripción generada automáticamente con confianza baja">
            <a:extLst>
              <a:ext uri="{FF2B5EF4-FFF2-40B4-BE49-F238E27FC236}">
                <a16:creationId xmlns:a16="http://schemas.microsoft.com/office/drawing/2014/main" id="{BB5995EE-0964-07A9-16E0-CC5E99D7872B}"/>
              </a:ext>
            </a:extLst>
          </p:cNvPr>
          <p:cNvPicPr>
            <a:picLocks noChangeAspect="1"/>
          </p:cNvPicPr>
          <p:nvPr/>
        </p:nvPicPr>
        <p:blipFill>
          <a:blip r:embed="rId2"/>
          <a:stretch>
            <a:fillRect/>
          </a:stretch>
        </p:blipFill>
        <p:spPr>
          <a:xfrm>
            <a:off x="8467310" y="137964"/>
            <a:ext cx="993025" cy="984390"/>
          </a:xfrm>
          <a:prstGeom prst="rect">
            <a:avLst/>
          </a:prstGeom>
        </p:spPr>
      </p:pic>
      <p:pic>
        <p:nvPicPr>
          <p:cNvPr id="5" name="Imagen 4">
            <a:extLst>
              <a:ext uri="{FF2B5EF4-FFF2-40B4-BE49-F238E27FC236}">
                <a16:creationId xmlns:a16="http://schemas.microsoft.com/office/drawing/2014/main" id="{87DFC80E-A728-8DFA-AF90-786F6F137328}"/>
              </a:ext>
            </a:extLst>
          </p:cNvPr>
          <p:cNvPicPr>
            <a:picLocks noChangeAspect="1"/>
          </p:cNvPicPr>
          <p:nvPr/>
        </p:nvPicPr>
        <p:blipFill>
          <a:blip r:embed="rId3"/>
          <a:stretch>
            <a:fillRect/>
          </a:stretch>
        </p:blipFill>
        <p:spPr>
          <a:xfrm>
            <a:off x="5648436" y="2438400"/>
            <a:ext cx="895127" cy="895127"/>
          </a:xfrm>
          <a:prstGeom prst="rect">
            <a:avLst/>
          </a:prstGeom>
        </p:spPr>
      </p:pic>
      <p:sp>
        <p:nvSpPr>
          <p:cNvPr id="3" name="CuadroTexto 2">
            <a:extLst>
              <a:ext uri="{FF2B5EF4-FFF2-40B4-BE49-F238E27FC236}">
                <a16:creationId xmlns:a16="http://schemas.microsoft.com/office/drawing/2014/main" id="{845B4540-1B9D-526F-DF61-F513195A0928}"/>
              </a:ext>
            </a:extLst>
          </p:cNvPr>
          <p:cNvSpPr txBox="1"/>
          <p:nvPr/>
        </p:nvSpPr>
        <p:spPr>
          <a:xfrm>
            <a:off x="11292113" y="6386286"/>
            <a:ext cx="769258" cy="369332"/>
          </a:xfrm>
          <a:prstGeom prst="rect">
            <a:avLst/>
          </a:prstGeom>
          <a:noFill/>
        </p:spPr>
        <p:txBody>
          <a:bodyPr wrap="square" rtlCol="0">
            <a:spAutoFit/>
          </a:bodyPr>
          <a:lstStyle/>
          <a:p>
            <a:pPr algn="ctr"/>
            <a:r>
              <a:rPr lang="es-419" dirty="0">
                <a:latin typeface="Humanst521 BT"/>
              </a:rPr>
              <a:t>17</a:t>
            </a:r>
            <a:endParaRPr lang="es-ES" dirty="0">
              <a:latin typeface="Humanst521 BT"/>
            </a:endParaRPr>
          </a:p>
        </p:txBody>
      </p:sp>
    </p:spTree>
    <p:extLst>
      <p:ext uri="{BB962C8B-B14F-4D97-AF65-F5344CB8AC3E}">
        <p14:creationId xmlns:p14="http://schemas.microsoft.com/office/powerpoint/2010/main" val="1434517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28">
            <a:extLst>
              <a:ext uri="{FF2B5EF4-FFF2-40B4-BE49-F238E27FC236}">
                <a16:creationId xmlns:a16="http://schemas.microsoft.com/office/drawing/2014/main" id="{AF0A3587-DEE5-ECF4-5C9A-DC4D8E8206F7}"/>
              </a:ext>
            </a:extLst>
          </p:cNvPr>
          <p:cNvSpPr/>
          <p:nvPr/>
        </p:nvSpPr>
        <p:spPr>
          <a:xfrm>
            <a:off x="0" y="0"/>
            <a:ext cx="4532030" cy="28405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Imagen 6" descr="Imagen en blanco y negro&#10;&#10;Descripción generada automáticamente con confianza baja">
            <a:extLst>
              <a:ext uri="{FF2B5EF4-FFF2-40B4-BE49-F238E27FC236}">
                <a16:creationId xmlns:a16="http://schemas.microsoft.com/office/drawing/2014/main" id="{086694BD-06E4-574E-E951-EADCADBF9920}"/>
              </a:ext>
            </a:extLst>
          </p:cNvPr>
          <p:cNvPicPr>
            <a:picLocks noChangeAspect="1"/>
          </p:cNvPicPr>
          <p:nvPr/>
        </p:nvPicPr>
        <p:blipFill>
          <a:blip r:embed="rId2">
            <a:alphaModFix amt="50000"/>
          </a:blip>
          <a:srcRect l="16792" t="9178" r="16645" b="17885"/>
          <a:stretch/>
        </p:blipFill>
        <p:spPr>
          <a:xfrm>
            <a:off x="953874" y="0"/>
            <a:ext cx="9422971" cy="6858001"/>
          </a:xfrm>
          <a:prstGeom prst="rect">
            <a:avLst/>
          </a:prstGeom>
        </p:spPr>
      </p:pic>
      <p:sp>
        <p:nvSpPr>
          <p:cNvPr id="2" name="Título 1">
            <a:extLst>
              <a:ext uri="{FF2B5EF4-FFF2-40B4-BE49-F238E27FC236}">
                <a16:creationId xmlns:a16="http://schemas.microsoft.com/office/drawing/2014/main" id="{79D5F1B8-3C5C-8392-6887-1B680BF802D8}"/>
              </a:ext>
            </a:extLst>
          </p:cNvPr>
          <p:cNvSpPr>
            <a:spLocks noGrp="1"/>
          </p:cNvSpPr>
          <p:nvPr>
            <p:ph type="title"/>
          </p:nvPr>
        </p:nvSpPr>
        <p:spPr>
          <a:xfrm>
            <a:off x="4387589" y="829468"/>
            <a:ext cx="3416822" cy="1325563"/>
          </a:xfrm>
        </p:spPr>
        <p:txBody>
          <a:bodyPr/>
          <a:lstStyle/>
          <a:p>
            <a:pPr algn="ctr" defTabSz="457200"/>
            <a:r>
              <a:rPr lang="es-419" sz="4800" b="1" dirty="0">
                <a:latin typeface="Humanst521 BT"/>
                <a:ea typeface="+mn-ea"/>
                <a:cs typeface="+mn-cs"/>
              </a:rPr>
              <a:t>Contenido</a:t>
            </a:r>
            <a:endParaRPr lang="es-ES" sz="4800" b="1" dirty="0">
              <a:latin typeface="Humanst521 BT"/>
              <a:ea typeface="+mn-ea"/>
              <a:cs typeface="+mn-cs"/>
            </a:endParaRPr>
          </a:p>
        </p:txBody>
      </p:sp>
      <p:sp>
        <p:nvSpPr>
          <p:cNvPr id="3" name="Marcador de contenido 2">
            <a:extLst>
              <a:ext uri="{FF2B5EF4-FFF2-40B4-BE49-F238E27FC236}">
                <a16:creationId xmlns:a16="http://schemas.microsoft.com/office/drawing/2014/main" id="{5D431239-FEB8-883B-C748-040CC08B2AED}"/>
              </a:ext>
            </a:extLst>
          </p:cNvPr>
          <p:cNvSpPr>
            <a:spLocks noGrp="1"/>
          </p:cNvSpPr>
          <p:nvPr>
            <p:ph idx="1"/>
          </p:nvPr>
        </p:nvSpPr>
        <p:spPr>
          <a:xfrm>
            <a:off x="1284501" y="2155031"/>
            <a:ext cx="9953625" cy="3999026"/>
          </a:xfrm>
        </p:spPr>
        <p:txBody>
          <a:bodyPr>
            <a:normAutofit/>
          </a:bodyPr>
          <a:lstStyle/>
          <a:p>
            <a:pPr marL="0" indent="0" algn="ctr">
              <a:buNone/>
            </a:pPr>
            <a:r>
              <a:rPr lang="es-419" sz="3200" dirty="0">
                <a:latin typeface="Humanst521 BT"/>
              </a:rPr>
              <a:t>Visión general.</a:t>
            </a:r>
          </a:p>
          <a:p>
            <a:pPr marL="0" indent="0" algn="ctr">
              <a:buNone/>
            </a:pPr>
            <a:r>
              <a:rPr lang="es-419" sz="3200" dirty="0">
                <a:latin typeface="Humanst521 BT"/>
              </a:rPr>
              <a:t>Objetivo de la investigación.</a:t>
            </a:r>
          </a:p>
          <a:p>
            <a:pPr marL="0" indent="0" algn="ctr">
              <a:buNone/>
            </a:pPr>
            <a:r>
              <a:rPr lang="es-419" sz="3200" dirty="0">
                <a:latin typeface="Humanst521 BT"/>
              </a:rPr>
              <a:t>Método propuesto para clasificar RD.</a:t>
            </a:r>
          </a:p>
          <a:p>
            <a:pPr marL="0" indent="0" algn="ctr">
              <a:buNone/>
            </a:pPr>
            <a:r>
              <a:rPr lang="es-419" sz="3200" dirty="0">
                <a:latin typeface="Humanst521 BT"/>
              </a:rPr>
              <a:t>Resultados.</a:t>
            </a:r>
          </a:p>
          <a:p>
            <a:pPr marL="0" indent="0" algn="ctr">
              <a:buNone/>
            </a:pPr>
            <a:r>
              <a:rPr lang="es-419" sz="3200" dirty="0">
                <a:latin typeface="Humanst521 BT"/>
              </a:rPr>
              <a:t>Conclusiones y trabajo futuro.</a:t>
            </a:r>
          </a:p>
          <a:p>
            <a:pPr marL="0" indent="0" algn="ctr">
              <a:buNone/>
            </a:pPr>
            <a:r>
              <a:rPr lang="es-419" sz="3200" dirty="0">
                <a:latin typeface="Humanst521 BT"/>
              </a:rPr>
              <a:t>¿Preguntas?</a:t>
            </a:r>
          </a:p>
          <a:p>
            <a:pPr marL="0" indent="0">
              <a:buNone/>
            </a:pPr>
            <a:endParaRPr lang="es-419" sz="3200" dirty="0"/>
          </a:p>
          <a:p>
            <a:pPr marL="514350" indent="-514350">
              <a:buAutoNum type="arabicPeriod"/>
            </a:pPr>
            <a:endParaRPr lang="es-419" sz="1800" dirty="0"/>
          </a:p>
          <a:p>
            <a:pPr marL="514350" indent="-514350">
              <a:buAutoNum type="arabicPeriod"/>
            </a:pPr>
            <a:endParaRPr lang="es-419" sz="1800" dirty="0"/>
          </a:p>
          <a:p>
            <a:pPr marL="0" indent="0">
              <a:buNone/>
            </a:pPr>
            <a:endParaRPr lang="es-ES" sz="1800" dirty="0"/>
          </a:p>
        </p:txBody>
      </p:sp>
      <p:pic>
        <p:nvPicPr>
          <p:cNvPr id="4" name="Imagen 3" descr="Icono&#10;&#10;Descripción generada automáticamente con confianza baja">
            <a:extLst>
              <a:ext uri="{FF2B5EF4-FFF2-40B4-BE49-F238E27FC236}">
                <a16:creationId xmlns:a16="http://schemas.microsoft.com/office/drawing/2014/main" id="{BB5995EE-0964-07A9-16E0-CC5E99D7872B}"/>
              </a:ext>
            </a:extLst>
          </p:cNvPr>
          <p:cNvPicPr>
            <a:picLocks noChangeAspect="1"/>
          </p:cNvPicPr>
          <p:nvPr/>
        </p:nvPicPr>
        <p:blipFill>
          <a:blip r:embed="rId3"/>
          <a:stretch>
            <a:fillRect/>
          </a:stretch>
        </p:blipFill>
        <p:spPr>
          <a:xfrm>
            <a:off x="457361" y="122234"/>
            <a:ext cx="993025" cy="984390"/>
          </a:xfrm>
          <a:prstGeom prst="rect">
            <a:avLst/>
          </a:prstGeom>
        </p:spPr>
      </p:pic>
      <p:pic>
        <p:nvPicPr>
          <p:cNvPr id="11" name="Imagen 10">
            <a:extLst>
              <a:ext uri="{FF2B5EF4-FFF2-40B4-BE49-F238E27FC236}">
                <a16:creationId xmlns:a16="http://schemas.microsoft.com/office/drawing/2014/main" id="{7233CB82-0860-0D1E-2EEE-0BF21D253E06}"/>
              </a:ext>
            </a:extLst>
          </p:cNvPr>
          <p:cNvPicPr>
            <a:picLocks noChangeAspect="1"/>
          </p:cNvPicPr>
          <p:nvPr/>
        </p:nvPicPr>
        <p:blipFill>
          <a:blip r:embed="rId4"/>
          <a:stretch>
            <a:fillRect/>
          </a:stretch>
        </p:blipFill>
        <p:spPr>
          <a:xfrm>
            <a:off x="4452618" y="2219258"/>
            <a:ext cx="428954" cy="428954"/>
          </a:xfrm>
          <a:prstGeom prst="rect">
            <a:avLst/>
          </a:prstGeom>
        </p:spPr>
      </p:pic>
      <p:pic>
        <p:nvPicPr>
          <p:cNvPr id="13" name="Imagen 12">
            <a:extLst>
              <a:ext uri="{FF2B5EF4-FFF2-40B4-BE49-F238E27FC236}">
                <a16:creationId xmlns:a16="http://schemas.microsoft.com/office/drawing/2014/main" id="{2D69EEE3-35C3-37D7-22C5-CE98348577E8}"/>
              </a:ext>
            </a:extLst>
          </p:cNvPr>
          <p:cNvPicPr>
            <a:picLocks noChangeAspect="1"/>
          </p:cNvPicPr>
          <p:nvPr/>
        </p:nvPicPr>
        <p:blipFill>
          <a:blip r:embed="rId5"/>
          <a:stretch>
            <a:fillRect/>
          </a:stretch>
        </p:blipFill>
        <p:spPr>
          <a:xfrm>
            <a:off x="3438175" y="2809097"/>
            <a:ext cx="350213" cy="350213"/>
          </a:xfrm>
          <a:prstGeom prst="rect">
            <a:avLst/>
          </a:prstGeom>
        </p:spPr>
      </p:pic>
      <p:pic>
        <p:nvPicPr>
          <p:cNvPr id="19" name="Imagen 18">
            <a:extLst>
              <a:ext uri="{FF2B5EF4-FFF2-40B4-BE49-F238E27FC236}">
                <a16:creationId xmlns:a16="http://schemas.microsoft.com/office/drawing/2014/main" id="{B1AFEF2E-2D9E-A045-7EED-A6421841A6F7}"/>
              </a:ext>
            </a:extLst>
          </p:cNvPr>
          <p:cNvPicPr>
            <a:picLocks noChangeAspect="1"/>
          </p:cNvPicPr>
          <p:nvPr/>
        </p:nvPicPr>
        <p:blipFill>
          <a:blip r:embed="rId6"/>
          <a:stretch>
            <a:fillRect/>
          </a:stretch>
        </p:blipFill>
        <p:spPr>
          <a:xfrm>
            <a:off x="2719693" y="3357448"/>
            <a:ext cx="433057" cy="433057"/>
          </a:xfrm>
          <a:prstGeom prst="rect">
            <a:avLst/>
          </a:prstGeom>
        </p:spPr>
      </p:pic>
      <p:pic>
        <p:nvPicPr>
          <p:cNvPr id="21" name="Imagen 20">
            <a:extLst>
              <a:ext uri="{FF2B5EF4-FFF2-40B4-BE49-F238E27FC236}">
                <a16:creationId xmlns:a16="http://schemas.microsoft.com/office/drawing/2014/main" id="{FEF185FF-E321-68A3-70B3-A83C7D6F3115}"/>
              </a:ext>
            </a:extLst>
          </p:cNvPr>
          <p:cNvPicPr>
            <a:picLocks noChangeAspect="1"/>
          </p:cNvPicPr>
          <p:nvPr/>
        </p:nvPicPr>
        <p:blipFill>
          <a:blip r:embed="rId7"/>
          <a:stretch>
            <a:fillRect/>
          </a:stretch>
        </p:blipFill>
        <p:spPr>
          <a:xfrm>
            <a:off x="4825985" y="3909417"/>
            <a:ext cx="428955" cy="428955"/>
          </a:xfrm>
          <a:prstGeom prst="rect">
            <a:avLst/>
          </a:prstGeom>
        </p:spPr>
      </p:pic>
      <p:pic>
        <p:nvPicPr>
          <p:cNvPr id="23" name="Imagen 22">
            <a:extLst>
              <a:ext uri="{FF2B5EF4-FFF2-40B4-BE49-F238E27FC236}">
                <a16:creationId xmlns:a16="http://schemas.microsoft.com/office/drawing/2014/main" id="{FD567884-ACCD-1651-14F0-B63CCF66103D}"/>
              </a:ext>
            </a:extLst>
          </p:cNvPr>
          <p:cNvPicPr>
            <a:picLocks noChangeAspect="1"/>
          </p:cNvPicPr>
          <p:nvPr/>
        </p:nvPicPr>
        <p:blipFill>
          <a:blip r:embed="rId8"/>
          <a:stretch>
            <a:fillRect/>
          </a:stretch>
        </p:blipFill>
        <p:spPr>
          <a:xfrm>
            <a:off x="3204578" y="4423087"/>
            <a:ext cx="467193" cy="467193"/>
          </a:xfrm>
          <a:prstGeom prst="rect">
            <a:avLst/>
          </a:prstGeom>
        </p:spPr>
      </p:pic>
      <p:pic>
        <p:nvPicPr>
          <p:cNvPr id="25" name="Imagen 24">
            <a:extLst>
              <a:ext uri="{FF2B5EF4-FFF2-40B4-BE49-F238E27FC236}">
                <a16:creationId xmlns:a16="http://schemas.microsoft.com/office/drawing/2014/main" id="{1E58705E-F175-E124-976A-6DDDAB50E077}"/>
              </a:ext>
            </a:extLst>
          </p:cNvPr>
          <p:cNvPicPr>
            <a:picLocks noChangeAspect="1"/>
          </p:cNvPicPr>
          <p:nvPr/>
        </p:nvPicPr>
        <p:blipFill>
          <a:blip r:embed="rId9"/>
          <a:stretch>
            <a:fillRect/>
          </a:stretch>
        </p:blipFill>
        <p:spPr>
          <a:xfrm>
            <a:off x="4708714" y="5031737"/>
            <a:ext cx="428954" cy="428954"/>
          </a:xfrm>
          <a:prstGeom prst="rect">
            <a:avLst/>
          </a:prstGeom>
        </p:spPr>
      </p:pic>
    </p:spTree>
    <p:extLst>
      <p:ext uri="{BB962C8B-B14F-4D97-AF65-F5344CB8AC3E}">
        <p14:creationId xmlns:p14="http://schemas.microsoft.com/office/powerpoint/2010/main" val="340132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D5F1B8-3C5C-8392-6887-1B680BF802D8}"/>
              </a:ext>
            </a:extLst>
          </p:cNvPr>
          <p:cNvSpPr>
            <a:spLocks noGrp="1"/>
          </p:cNvSpPr>
          <p:nvPr>
            <p:ph type="title"/>
          </p:nvPr>
        </p:nvSpPr>
        <p:spPr>
          <a:xfrm>
            <a:off x="3071580" y="2987066"/>
            <a:ext cx="6048835" cy="1325563"/>
          </a:xfrm>
        </p:spPr>
        <p:txBody>
          <a:bodyPr>
            <a:normAutofit/>
          </a:bodyPr>
          <a:lstStyle/>
          <a:p>
            <a:pPr algn="ctr" defTabSz="457200"/>
            <a:r>
              <a:rPr lang="es-419" sz="4800" b="1" dirty="0">
                <a:latin typeface="Humanst521 BT"/>
                <a:ea typeface="+mn-ea"/>
                <a:cs typeface="+mn-cs"/>
              </a:rPr>
              <a:t>Visión general</a:t>
            </a:r>
            <a:endParaRPr lang="es-ES" sz="4800" b="1" dirty="0">
              <a:latin typeface="Humanst521 BT"/>
              <a:ea typeface="+mn-ea"/>
              <a:cs typeface="+mn-cs"/>
            </a:endParaRPr>
          </a:p>
        </p:txBody>
      </p:sp>
      <p:pic>
        <p:nvPicPr>
          <p:cNvPr id="4" name="Imagen 3" descr="Icono&#10;&#10;Descripción generada automáticamente con confianza baja">
            <a:extLst>
              <a:ext uri="{FF2B5EF4-FFF2-40B4-BE49-F238E27FC236}">
                <a16:creationId xmlns:a16="http://schemas.microsoft.com/office/drawing/2014/main" id="{BB5995EE-0964-07A9-16E0-CC5E99D7872B}"/>
              </a:ext>
            </a:extLst>
          </p:cNvPr>
          <p:cNvPicPr>
            <a:picLocks noChangeAspect="1"/>
          </p:cNvPicPr>
          <p:nvPr/>
        </p:nvPicPr>
        <p:blipFill>
          <a:blip r:embed="rId2"/>
          <a:stretch>
            <a:fillRect/>
          </a:stretch>
        </p:blipFill>
        <p:spPr>
          <a:xfrm>
            <a:off x="8467310" y="137964"/>
            <a:ext cx="993025" cy="984390"/>
          </a:xfrm>
          <a:prstGeom prst="rect">
            <a:avLst/>
          </a:prstGeom>
        </p:spPr>
      </p:pic>
      <p:pic>
        <p:nvPicPr>
          <p:cNvPr id="8" name="Imagen 7">
            <a:extLst>
              <a:ext uri="{FF2B5EF4-FFF2-40B4-BE49-F238E27FC236}">
                <a16:creationId xmlns:a16="http://schemas.microsoft.com/office/drawing/2014/main" id="{DD41B412-6DD9-C9A0-0314-80822CA92E5C}"/>
              </a:ext>
            </a:extLst>
          </p:cNvPr>
          <p:cNvPicPr>
            <a:picLocks noChangeAspect="1"/>
          </p:cNvPicPr>
          <p:nvPr/>
        </p:nvPicPr>
        <p:blipFill>
          <a:blip r:embed="rId3"/>
          <a:stretch>
            <a:fillRect/>
          </a:stretch>
        </p:blipFill>
        <p:spPr>
          <a:xfrm>
            <a:off x="5654061" y="2324278"/>
            <a:ext cx="883875" cy="883875"/>
          </a:xfrm>
          <a:prstGeom prst="rect">
            <a:avLst/>
          </a:prstGeom>
        </p:spPr>
      </p:pic>
      <p:sp>
        <p:nvSpPr>
          <p:cNvPr id="9" name="CuadroTexto 8">
            <a:extLst>
              <a:ext uri="{FF2B5EF4-FFF2-40B4-BE49-F238E27FC236}">
                <a16:creationId xmlns:a16="http://schemas.microsoft.com/office/drawing/2014/main" id="{CF687361-C1E3-2478-3C5E-AACB4DE94AC0}"/>
              </a:ext>
            </a:extLst>
          </p:cNvPr>
          <p:cNvSpPr txBox="1"/>
          <p:nvPr/>
        </p:nvSpPr>
        <p:spPr>
          <a:xfrm>
            <a:off x="11292113" y="6386286"/>
            <a:ext cx="769258" cy="369332"/>
          </a:xfrm>
          <a:prstGeom prst="rect">
            <a:avLst/>
          </a:prstGeom>
          <a:noFill/>
        </p:spPr>
        <p:txBody>
          <a:bodyPr wrap="square" rtlCol="0">
            <a:spAutoFit/>
          </a:bodyPr>
          <a:lstStyle/>
          <a:p>
            <a:pPr algn="ctr"/>
            <a:r>
              <a:rPr lang="es-419" dirty="0">
                <a:latin typeface="Humanst521 BT"/>
              </a:rPr>
              <a:t>1</a:t>
            </a:r>
            <a:endParaRPr lang="es-ES" dirty="0">
              <a:latin typeface="Humanst521 BT"/>
            </a:endParaRPr>
          </a:p>
        </p:txBody>
      </p:sp>
    </p:spTree>
    <p:extLst>
      <p:ext uri="{BB962C8B-B14F-4D97-AF65-F5344CB8AC3E}">
        <p14:creationId xmlns:p14="http://schemas.microsoft.com/office/powerpoint/2010/main" val="2162607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3640748A-2D38-7FC3-852A-B741C20FC07E}"/>
              </a:ext>
            </a:extLst>
          </p:cNvPr>
          <p:cNvSpPr/>
          <p:nvPr/>
        </p:nvSpPr>
        <p:spPr>
          <a:xfrm>
            <a:off x="0" y="0"/>
            <a:ext cx="4532030" cy="28405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EAEBD7D6-77C5-83B8-DD6D-9F28ED39818C}"/>
              </a:ext>
            </a:extLst>
          </p:cNvPr>
          <p:cNvSpPr txBox="1"/>
          <p:nvPr/>
        </p:nvSpPr>
        <p:spPr>
          <a:xfrm>
            <a:off x="11292113" y="6386286"/>
            <a:ext cx="769258" cy="369332"/>
          </a:xfrm>
          <a:prstGeom prst="rect">
            <a:avLst/>
          </a:prstGeom>
          <a:noFill/>
        </p:spPr>
        <p:txBody>
          <a:bodyPr wrap="square" rtlCol="0">
            <a:spAutoFit/>
          </a:bodyPr>
          <a:lstStyle/>
          <a:p>
            <a:pPr algn="ctr"/>
            <a:r>
              <a:rPr lang="es-419" dirty="0">
                <a:latin typeface="Humanst521 BT"/>
              </a:rPr>
              <a:t>2</a:t>
            </a:r>
            <a:endParaRPr lang="es-ES" dirty="0">
              <a:latin typeface="Humanst521 BT"/>
            </a:endParaRPr>
          </a:p>
        </p:txBody>
      </p:sp>
      <p:pic>
        <p:nvPicPr>
          <p:cNvPr id="2" name="Imagen 1" descr="Icono&#10;&#10;Descripción generada automáticamente con confianza baja">
            <a:extLst>
              <a:ext uri="{FF2B5EF4-FFF2-40B4-BE49-F238E27FC236}">
                <a16:creationId xmlns:a16="http://schemas.microsoft.com/office/drawing/2014/main" id="{D0BEC021-07B0-B940-B9E3-818F71A164F3}"/>
              </a:ext>
            </a:extLst>
          </p:cNvPr>
          <p:cNvPicPr>
            <a:picLocks noChangeAspect="1"/>
          </p:cNvPicPr>
          <p:nvPr/>
        </p:nvPicPr>
        <p:blipFill>
          <a:blip r:embed="rId2"/>
          <a:stretch>
            <a:fillRect/>
          </a:stretch>
        </p:blipFill>
        <p:spPr>
          <a:xfrm>
            <a:off x="8467310" y="137964"/>
            <a:ext cx="993025" cy="984390"/>
          </a:xfrm>
          <a:prstGeom prst="rect">
            <a:avLst/>
          </a:prstGeom>
        </p:spPr>
      </p:pic>
      <p:sp>
        <p:nvSpPr>
          <p:cNvPr id="8" name="CuadroTexto 7">
            <a:extLst>
              <a:ext uri="{FF2B5EF4-FFF2-40B4-BE49-F238E27FC236}">
                <a16:creationId xmlns:a16="http://schemas.microsoft.com/office/drawing/2014/main" id="{F90A8148-6856-B2ED-E2C6-44C7C6C85558}"/>
              </a:ext>
            </a:extLst>
          </p:cNvPr>
          <p:cNvSpPr txBox="1"/>
          <p:nvPr/>
        </p:nvSpPr>
        <p:spPr>
          <a:xfrm>
            <a:off x="977778" y="352265"/>
            <a:ext cx="7264286" cy="3416320"/>
          </a:xfrm>
          <a:prstGeom prst="rect">
            <a:avLst/>
          </a:prstGeom>
          <a:noFill/>
        </p:spPr>
        <p:txBody>
          <a:bodyPr wrap="square" rtlCol="0">
            <a:spAutoFit/>
          </a:bodyPr>
          <a:lstStyle/>
          <a:p>
            <a:pPr marL="285750" indent="-285750">
              <a:buFont typeface="Wingdings" panose="05000000000000000000" pitchFamily="2" charset="2"/>
              <a:buChar char="q"/>
            </a:pPr>
            <a:endParaRPr lang="es-ES" dirty="0"/>
          </a:p>
          <a:p>
            <a:pPr marL="285750" indent="-285750">
              <a:buFont typeface="Wingdings" panose="05000000000000000000" pitchFamily="2" charset="2"/>
              <a:buChar char="q"/>
            </a:pPr>
            <a:r>
              <a:rPr lang="es-ES" dirty="0">
                <a:latin typeface="Humanst521 BT"/>
              </a:rPr>
              <a:t>La retinopatía diabética es una de las principales causas de pérdida de visión en adultos en edad laboral.</a:t>
            </a:r>
            <a:br>
              <a:rPr lang="es-ES" dirty="0">
                <a:latin typeface="Humanst521 BT"/>
              </a:rPr>
            </a:br>
            <a:endParaRPr lang="es-ES" dirty="0">
              <a:latin typeface="Humanst521 BT"/>
            </a:endParaRPr>
          </a:p>
          <a:p>
            <a:pPr marL="285750" indent="-285750">
              <a:buFont typeface="Wingdings" panose="05000000000000000000" pitchFamily="2" charset="2"/>
              <a:buChar char="q"/>
            </a:pPr>
            <a:r>
              <a:rPr lang="es-ES" dirty="0">
                <a:latin typeface="Humanst521 BT"/>
              </a:rPr>
              <a:t>En 2021 había aproximadamente 537 millones de adultos viviendo con diabetes, y esta cifra podría alcanzar los 783 millones para 2045</a:t>
            </a:r>
            <a:br>
              <a:rPr lang="es-ES" dirty="0">
                <a:latin typeface="Humanst521 BT"/>
              </a:rPr>
            </a:br>
            <a:endParaRPr lang="es-ES" dirty="0">
              <a:latin typeface="Humanst521 BT"/>
            </a:endParaRPr>
          </a:p>
          <a:p>
            <a:pPr marL="285750" indent="-285750">
              <a:buFont typeface="Wingdings" panose="05000000000000000000" pitchFamily="2" charset="2"/>
              <a:buChar char="q"/>
            </a:pPr>
            <a:r>
              <a:rPr lang="es-ES" dirty="0">
                <a:latin typeface="Humanst521 BT"/>
              </a:rPr>
              <a:t>Es una enfermedad asintomática en sus primeras fases.</a:t>
            </a:r>
            <a:br>
              <a:rPr lang="es-ES" dirty="0">
                <a:latin typeface="Humanst521 BT"/>
              </a:rPr>
            </a:br>
            <a:endParaRPr lang="es-ES" dirty="0">
              <a:latin typeface="Humanst521 BT"/>
            </a:endParaRPr>
          </a:p>
          <a:p>
            <a:pPr marL="285750" indent="-285750">
              <a:buFont typeface="Wingdings" panose="05000000000000000000" pitchFamily="2" charset="2"/>
              <a:buChar char="q"/>
            </a:pPr>
            <a:r>
              <a:rPr lang="es-ES" dirty="0">
                <a:latin typeface="Humanst521 BT"/>
              </a:rPr>
              <a:t>A nivel mundial, la proporción de oftalmólogos varía drásticamente. La densidad de especialistas puede ser de 1 a 10 oftalmólogo por cada 100,000 habitante.</a:t>
            </a:r>
          </a:p>
        </p:txBody>
      </p:sp>
      <p:pic>
        <p:nvPicPr>
          <p:cNvPr id="11" name="Imagen 10" descr="Mapa&#10;&#10;Descripción generada automáticamente">
            <a:extLst>
              <a:ext uri="{FF2B5EF4-FFF2-40B4-BE49-F238E27FC236}">
                <a16:creationId xmlns:a16="http://schemas.microsoft.com/office/drawing/2014/main" id="{F6C6F818-A774-C651-59E2-6ECDD8D4E79A}"/>
              </a:ext>
            </a:extLst>
          </p:cNvPr>
          <p:cNvPicPr>
            <a:picLocks noChangeAspect="1"/>
          </p:cNvPicPr>
          <p:nvPr/>
        </p:nvPicPr>
        <p:blipFill>
          <a:blip r:embed="rId3"/>
          <a:stretch>
            <a:fillRect/>
          </a:stretch>
        </p:blipFill>
        <p:spPr>
          <a:xfrm>
            <a:off x="8164173" y="1465507"/>
            <a:ext cx="3050049" cy="2678322"/>
          </a:xfrm>
          <a:prstGeom prst="rect">
            <a:avLst/>
          </a:prstGeom>
        </p:spPr>
      </p:pic>
      <p:pic>
        <p:nvPicPr>
          <p:cNvPr id="13" name="Imagen 12" descr="Gráfico, Gráfico de líneas&#10;&#10;Descripción generada automáticamente">
            <a:extLst>
              <a:ext uri="{FF2B5EF4-FFF2-40B4-BE49-F238E27FC236}">
                <a16:creationId xmlns:a16="http://schemas.microsoft.com/office/drawing/2014/main" id="{67E73B01-3572-3B8D-6AA6-E36480704C37}"/>
              </a:ext>
            </a:extLst>
          </p:cNvPr>
          <p:cNvPicPr>
            <a:picLocks noChangeAspect="1"/>
          </p:cNvPicPr>
          <p:nvPr/>
        </p:nvPicPr>
        <p:blipFill>
          <a:blip r:embed="rId4"/>
          <a:stretch>
            <a:fillRect/>
          </a:stretch>
        </p:blipFill>
        <p:spPr>
          <a:xfrm>
            <a:off x="8164173" y="4138141"/>
            <a:ext cx="3127940" cy="1888538"/>
          </a:xfrm>
          <a:prstGeom prst="rect">
            <a:avLst/>
          </a:prstGeom>
          <a:ln>
            <a:solidFill>
              <a:schemeClr val="bg1"/>
            </a:solidFill>
          </a:ln>
        </p:spPr>
      </p:pic>
      <p:pic>
        <p:nvPicPr>
          <p:cNvPr id="15" name="Imagen 14" descr="Gráfico, Gráfico de barras&#10;&#10;Descripción generada automáticamente">
            <a:extLst>
              <a:ext uri="{FF2B5EF4-FFF2-40B4-BE49-F238E27FC236}">
                <a16:creationId xmlns:a16="http://schemas.microsoft.com/office/drawing/2014/main" id="{0B226D3D-BBAD-B696-C82B-DB6F5AF8DF12}"/>
              </a:ext>
            </a:extLst>
          </p:cNvPr>
          <p:cNvPicPr>
            <a:picLocks noChangeAspect="1"/>
          </p:cNvPicPr>
          <p:nvPr/>
        </p:nvPicPr>
        <p:blipFill>
          <a:blip r:embed="rId5"/>
          <a:stretch>
            <a:fillRect/>
          </a:stretch>
        </p:blipFill>
        <p:spPr>
          <a:xfrm>
            <a:off x="977778" y="4168414"/>
            <a:ext cx="3127940" cy="1858265"/>
          </a:xfrm>
          <a:prstGeom prst="rect">
            <a:avLst/>
          </a:prstGeom>
          <a:ln>
            <a:solidFill>
              <a:schemeClr val="bg1"/>
            </a:solidFill>
          </a:ln>
        </p:spPr>
      </p:pic>
      <p:pic>
        <p:nvPicPr>
          <p:cNvPr id="19" name="Imagen 18" descr="Gráfico, Gráfico de líneas&#10;&#10;Descripción generada automáticamente">
            <a:extLst>
              <a:ext uri="{FF2B5EF4-FFF2-40B4-BE49-F238E27FC236}">
                <a16:creationId xmlns:a16="http://schemas.microsoft.com/office/drawing/2014/main" id="{7199314C-F5A0-8026-DA8B-779EF8051136}"/>
              </a:ext>
            </a:extLst>
          </p:cNvPr>
          <p:cNvPicPr>
            <a:picLocks noChangeAspect="1"/>
          </p:cNvPicPr>
          <p:nvPr/>
        </p:nvPicPr>
        <p:blipFill>
          <a:blip r:embed="rId6"/>
          <a:stretch>
            <a:fillRect/>
          </a:stretch>
        </p:blipFill>
        <p:spPr>
          <a:xfrm>
            <a:off x="4532030" y="4138141"/>
            <a:ext cx="3127940" cy="1888538"/>
          </a:xfrm>
          <a:prstGeom prst="rect">
            <a:avLst/>
          </a:prstGeom>
          <a:ln>
            <a:solidFill>
              <a:schemeClr val="bg1"/>
            </a:solidFill>
          </a:ln>
        </p:spPr>
      </p:pic>
    </p:spTree>
    <p:extLst>
      <p:ext uri="{BB962C8B-B14F-4D97-AF65-F5344CB8AC3E}">
        <p14:creationId xmlns:p14="http://schemas.microsoft.com/office/powerpoint/2010/main" val="1547038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betic Retinopathy">
            <a:extLst>
              <a:ext uri="{FF2B5EF4-FFF2-40B4-BE49-F238E27FC236}">
                <a16:creationId xmlns:a16="http://schemas.microsoft.com/office/drawing/2014/main" id="{025C070F-8B6E-82EA-FD73-D1609F748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1012896"/>
            <a:ext cx="8572500" cy="428625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C8E51F40-2C99-3DE8-D9E3-8FEA358F4CCC}"/>
              </a:ext>
            </a:extLst>
          </p:cNvPr>
          <p:cNvSpPr txBox="1"/>
          <p:nvPr/>
        </p:nvSpPr>
        <p:spPr>
          <a:xfrm>
            <a:off x="1683657" y="5383439"/>
            <a:ext cx="8824686" cy="461665"/>
          </a:xfrm>
          <a:prstGeom prst="rect">
            <a:avLst/>
          </a:prstGeom>
          <a:noFill/>
        </p:spPr>
        <p:txBody>
          <a:bodyPr wrap="square">
            <a:spAutoFit/>
          </a:bodyPr>
          <a:lstStyle/>
          <a:p>
            <a:pPr algn="ctr"/>
            <a:r>
              <a:rPr lang="pt-BR" sz="1200" i="1" dirty="0" err="1"/>
              <a:t>Imagen</a:t>
            </a:r>
            <a:r>
              <a:rPr lang="pt-BR" sz="1200" i="1" dirty="0"/>
              <a:t> tomada de American </a:t>
            </a:r>
            <a:r>
              <a:rPr lang="pt-BR" sz="1200" i="1" dirty="0" err="1"/>
              <a:t>Optometric</a:t>
            </a:r>
            <a:r>
              <a:rPr lang="pt-BR" sz="1200" i="1" dirty="0"/>
              <a:t> </a:t>
            </a:r>
            <a:r>
              <a:rPr lang="pt-BR" sz="1200" i="1" dirty="0" err="1"/>
              <a:t>Association</a:t>
            </a:r>
            <a:r>
              <a:rPr lang="pt-BR" sz="1200" i="1" dirty="0"/>
              <a:t> (AOA). (</a:t>
            </a:r>
            <a:r>
              <a:rPr lang="pt-BR" sz="1200" i="1" dirty="0" err="1"/>
              <a:t>n.d</a:t>
            </a:r>
            <a:r>
              <a:rPr lang="pt-BR" sz="1200" i="1" dirty="0"/>
              <a:t>.). </a:t>
            </a:r>
            <a:r>
              <a:rPr lang="pt-BR" sz="1200" i="1" dirty="0" err="1"/>
              <a:t>Diabetic</a:t>
            </a:r>
            <a:r>
              <a:rPr lang="pt-BR" sz="1200" i="1" dirty="0"/>
              <a:t> </a:t>
            </a:r>
            <a:r>
              <a:rPr lang="pt-BR" sz="1200" i="1" dirty="0" err="1"/>
              <a:t>Retinopathy</a:t>
            </a:r>
            <a:r>
              <a:rPr lang="pt-BR" sz="1200" i="1" dirty="0"/>
              <a:t>. Recuperado de </a:t>
            </a:r>
            <a:r>
              <a:rPr lang="pt-BR" sz="1200" i="1" dirty="0">
                <a:hlinkClick r:id="rId3"/>
              </a:rPr>
              <a:t>https://www.aoa.org/</a:t>
            </a:r>
            <a:r>
              <a:rPr lang="pt-BR" sz="1200" i="1" dirty="0" err="1">
                <a:hlinkClick r:id="rId3"/>
              </a:rPr>
              <a:t>healthy-eyes</a:t>
            </a:r>
            <a:r>
              <a:rPr lang="pt-BR" sz="1200" i="1" dirty="0">
                <a:hlinkClick r:id="rId3"/>
              </a:rPr>
              <a:t>/</a:t>
            </a:r>
            <a:r>
              <a:rPr lang="pt-BR" sz="1200" i="1" dirty="0" err="1">
                <a:hlinkClick r:id="rId3"/>
              </a:rPr>
              <a:t>eye-and-vision-conditions</a:t>
            </a:r>
            <a:r>
              <a:rPr lang="pt-BR" sz="1200" i="1" dirty="0">
                <a:hlinkClick r:id="rId3"/>
              </a:rPr>
              <a:t>/</a:t>
            </a:r>
            <a:r>
              <a:rPr lang="pt-BR" sz="1200" i="1" dirty="0" err="1">
                <a:hlinkClick r:id="rId3"/>
              </a:rPr>
              <a:t>diabetic-retinopathy?sso</a:t>
            </a:r>
            <a:r>
              <a:rPr lang="pt-BR" sz="1200" i="1" dirty="0">
                <a:hlinkClick r:id="rId3"/>
              </a:rPr>
              <a:t>=y</a:t>
            </a:r>
            <a:r>
              <a:rPr lang="pt-BR" sz="1200" i="1" dirty="0"/>
              <a:t>.</a:t>
            </a:r>
            <a:endParaRPr lang="es-ES" sz="1200" i="1" dirty="0"/>
          </a:p>
        </p:txBody>
      </p:sp>
      <p:sp>
        <p:nvSpPr>
          <p:cNvPr id="6" name="CuadroTexto 5">
            <a:extLst>
              <a:ext uri="{FF2B5EF4-FFF2-40B4-BE49-F238E27FC236}">
                <a16:creationId xmlns:a16="http://schemas.microsoft.com/office/drawing/2014/main" id="{F84E3AC1-6BC2-8A39-F73B-41C7604F5CCB}"/>
              </a:ext>
            </a:extLst>
          </p:cNvPr>
          <p:cNvSpPr txBox="1"/>
          <p:nvPr/>
        </p:nvSpPr>
        <p:spPr>
          <a:xfrm>
            <a:off x="11292113" y="6386286"/>
            <a:ext cx="769258" cy="369332"/>
          </a:xfrm>
          <a:prstGeom prst="rect">
            <a:avLst/>
          </a:prstGeom>
          <a:noFill/>
        </p:spPr>
        <p:txBody>
          <a:bodyPr wrap="square" rtlCol="0">
            <a:spAutoFit/>
          </a:bodyPr>
          <a:lstStyle/>
          <a:p>
            <a:pPr algn="ctr"/>
            <a:r>
              <a:rPr lang="es-419" dirty="0">
                <a:latin typeface="Humanst521 BT"/>
              </a:rPr>
              <a:t>3</a:t>
            </a:r>
            <a:endParaRPr lang="es-ES" dirty="0">
              <a:latin typeface="Humanst521 BT"/>
            </a:endParaRPr>
          </a:p>
        </p:txBody>
      </p:sp>
    </p:spTree>
    <p:extLst>
      <p:ext uri="{BB962C8B-B14F-4D97-AF65-F5344CB8AC3E}">
        <p14:creationId xmlns:p14="http://schemas.microsoft.com/office/powerpoint/2010/main" val="536136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D5F1B8-3C5C-8392-6887-1B680BF802D8}"/>
              </a:ext>
            </a:extLst>
          </p:cNvPr>
          <p:cNvSpPr>
            <a:spLocks noGrp="1"/>
          </p:cNvSpPr>
          <p:nvPr>
            <p:ph type="title"/>
          </p:nvPr>
        </p:nvSpPr>
        <p:spPr>
          <a:xfrm>
            <a:off x="2571593" y="2987066"/>
            <a:ext cx="7048813" cy="1325563"/>
          </a:xfrm>
        </p:spPr>
        <p:txBody>
          <a:bodyPr>
            <a:normAutofit fontScale="90000"/>
          </a:bodyPr>
          <a:lstStyle/>
          <a:p>
            <a:pPr algn="ctr" defTabSz="457200"/>
            <a:r>
              <a:rPr lang="es-419" sz="4800" b="1" dirty="0">
                <a:latin typeface="Humanst521 BT"/>
                <a:ea typeface="+mn-ea"/>
                <a:cs typeface="+mn-cs"/>
              </a:rPr>
              <a:t>Objetivo de la investigación</a:t>
            </a:r>
            <a:endParaRPr lang="es-ES" sz="4800" b="1" dirty="0">
              <a:latin typeface="Humanst521 BT"/>
              <a:ea typeface="+mn-ea"/>
              <a:cs typeface="+mn-cs"/>
            </a:endParaRPr>
          </a:p>
        </p:txBody>
      </p:sp>
      <p:pic>
        <p:nvPicPr>
          <p:cNvPr id="4" name="Imagen 3" descr="Icono&#10;&#10;Descripción generada automáticamente con confianza baja">
            <a:extLst>
              <a:ext uri="{FF2B5EF4-FFF2-40B4-BE49-F238E27FC236}">
                <a16:creationId xmlns:a16="http://schemas.microsoft.com/office/drawing/2014/main" id="{BB5995EE-0964-07A9-16E0-CC5E99D7872B}"/>
              </a:ext>
            </a:extLst>
          </p:cNvPr>
          <p:cNvPicPr>
            <a:picLocks noChangeAspect="1"/>
          </p:cNvPicPr>
          <p:nvPr/>
        </p:nvPicPr>
        <p:blipFill>
          <a:blip r:embed="rId2"/>
          <a:stretch>
            <a:fillRect/>
          </a:stretch>
        </p:blipFill>
        <p:spPr>
          <a:xfrm>
            <a:off x="8467310" y="137964"/>
            <a:ext cx="993025" cy="984390"/>
          </a:xfrm>
          <a:prstGeom prst="rect">
            <a:avLst/>
          </a:prstGeom>
        </p:spPr>
      </p:pic>
      <p:pic>
        <p:nvPicPr>
          <p:cNvPr id="3" name="Imagen 2">
            <a:extLst>
              <a:ext uri="{FF2B5EF4-FFF2-40B4-BE49-F238E27FC236}">
                <a16:creationId xmlns:a16="http://schemas.microsoft.com/office/drawing/2014/main" id="{CB369A24-A346-B6EC-780A-F7D3EF44E5BA}"/>
              </a:ext>
            </a:extLst>
          </p:cNvPr>
          <p:cNvPicPr>
            <a:picLocks noChangeAspect="1"/>
          </p:cNvPicPr>
          <p:nvPr/>
        </p:nvPicPr>
        <p:blipFill>
          <a:blip r:embed="rId3"/>
          <a:stretch>
            <a:fillRect/>
          </a:stretch>
        </p:blipFill>
        <p:spPr>
          <a:xfrm>
            <a:off x="5763055" y="2496283"/>
            <a:ext cx="665890" cy="665890"/>
          </a:xfrm>
          <a:prstGeom prst="rect">
            <a:avLst/>
          </a:prstGeom>
        </p:spPr>
      </p:pic>
      <p:sp>
        <p:nvSpPr>
          <p:cNvPr id="7" name="CuadroTexto 6">
            <a:extLst>
              <a:ext uri="{FF2B5EF4-FFF2-40B4-BE49-F238E27FC236}">
                <a16:creationId xmlns:a16="http://schemas.microsoft.com/office/drawing/2014/main" id="{8C4589C7-1798-17A6-8279-78BD3D6585C7}"/>
              </a:ext>
            </a:extLst>
          </p:cNvPr>
          <p:cNvSpPr txBox="1"/>
          <p:nvPr/>
        </p:nvSpPr>
        <p:spPr>
          <a:xfrm>
            <a:off x="11292113" y="6386286"/>
            <a:ext cx="769258" cy="369332"/>
          </a:xfrm>
          <a:prstGeom prst="rect">
            <a:avLst/>
          </a:prstGeom>
          <a:noFill/>
        </p:spPr>
        <p:txBody>
          <a:bodyPr wrap="square" rtlCol="0">
            <a:spAutoFit/>
          </a:bodyPr>
          <a:lstStyle/>
          <a:p>
            <a:pPr algn="ctr"/>
            <a:r>
              <a:rPr lang="es-419" dirty="0">
                <a:latin typeface="Humanst521 BT"/>
              </a:rPr>
              <a:t>4</a:t>
            </a:r>
            <a:endParaRPr lang="es-ES" dirty="0">
              <a:latin typeface="Humanst521 BT"/>
            </a:endParaRPr>
          </a:p>
        </p:txBody>
      </p:sp>
    </p:spTree>
    <p:extLst>
      <p:ext uri="{BB962C8B-B14F-4D97-AF65-F5344CB8AC3E}">
        <p14:creationId xmlns:p14="http://schemas.microsoft.com/office/powerpoint/2010/main" val="3989474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cono&#10;&#10;Descripción generada automáticamente con confianza baja">
            <a:extLst>
              <a:ext uri="{FF2B5EF4-FFF2-40B4-BE49-F238E27FC236}">
                <a16:creationId xmlns:a16="http://schemas.microsoft.com/office/drawing/2014/main" id="{69C19A11-1EBD-5B04-D912-64024FCE9A62}"/>
              </a:ext>
            </a:extLst>
          </p:cNvPr>
          <p:cNvPicPr>
            <a:picLocks noChangeAspect="1"/>
          </p:cNvPicPr>
          <p:nvPr/>
        </p:nvPicPr>
        <p:blipFill>
          <a:blip r:embed="rId2"/>
          <a:stretch>
            <a:fillRect/>
          </a:stretch>
        </p:blipFill>
        <p:spPr>
          <a:xfrm>
            <a:off x="8467310" y="137964"/>
            <a:ext cx="993025" cy="984390"/>
          </a:xfrm>
          <a:prstGeom prst="rect">
            <a:avLst/>
          </a:prstGeom>
        </p:spPr>
      </p:pic>
      <p:grpSp>
        <p:nvGrpSpPr>
          <p:cNvPr id="7" name="Grupo 6">
            <a:extLst>
              <a:ext uri="{FF2B5EF4-FFF2-40B4-BE49-F238E27FC236}">
                <a16:creationId xmlns:a16="http://schemas.microsoft.com/office/drawing/2014/main" id="{15226549-D807-C1C6-22E2-CD7B909DC824}"/>
              </a:ext>
            </a:extLst>
          </p:cNvPr>
          <p:cNvGrpSpPr/>
          <p:nvPr/>
        </p:nvGrpSpPr>
        <p:grpSpPr>
          <a:xfrm>
            <a:off x="4061431" y="1019185"/>
            <a:ext cx="4069138" cy="2977108"/>
            <a:chOff x="915227" y="1359149"/>
            <a:chExt cx="3723640" cy="2654817"/>
          </a:xfrm>
        </p:grpSpPr>
        <p:pic>
          <p:nvPicPr>
            <p:cNvPr id="9" name="Imagen 8">
              <a:extLst>
                <a:ext uri="{FF2B5EF4-FFF2-40B4-BE49-F238E27FC236}">
                  <a16:creationId xmlns:a16="http://schemas.microsoft.com/office/drawing/2014/main" id="{B57CCFA9-C45A-88E2-F6A3-CDD56AFF03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227" y="1359149"/>
              <a:ext cx="3723640" cy="2482850"/>
            </a:xfrm>
            <a:prstGeom prst="rect">
              <a:avLst/>
            </a:prstGeom>
          </p:spPr>
        </p:pic>
        <p:sp>
          <p:nvSpPr>
            <p:cNvPr id="12" name="Título 2">
              <a:extLst>
                <a:ext uri="{FF2B5EF4-FFF2-40B4-BE49-F238E27FC236}">
                  <a16:creationId xmlns:a16="http://schemas.microsoft.com/office/drawing/2014/main" id="{70FF225B-DC88-60C3-7617-89360E624889}"/>
                </a:ext>
              </a:extLst>
            </p:cNvPr>
            <p:cNvSpPr txBox="1">
              <a:spLocks/>
            </p:cNvSpPr>
            <p:nvPr/>
          </p:nvSpPr>
          <p:spPr>
            <a:xfrm>
              <a:off x="2243749" y="3772981"/>
              <a:ext cx="1066596" cy="240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en-US" sz="800" i="1" dirty="0"/>
                <a:t>Fuente: Autor.</a:t>
              </a:r>
              <a:endParaRPr lang="es-ES" sz="1000" i="1" dirty="0"/>
            </a:p>
          </p:txBody>
        </p:sp>
      </p:grpSp>
      <p:grpSp>
        <p:nvGrpSpPr>
          <p:cNvPr id="14" name="Grupo 13">
            <a:extLst>
              <a:ext uri="{FF2B5EF4-FFF2-40B4-BE49-F238E27FC236}">
                <a16:creationId xmlns:a16="http://schemas.microsoft.com/office/drawing/2014/main" id="{DBD74611-3865-EE4D-42CE-EEF608AEE62E}"/>
              </a:ext>
            </a:extLst>
          </p:cNvPr>
          <p:cNvGrpSpPr/>
          <p:nvPr/>
        </p:nvGrpSpPr>
        <p:grpSpPr>
          <a:xfrm>
            <a:off x="8861404" y="4093817"/>
            <a:ext cx="1542504" cy="1230148"/>
            <a:chOff x="1384299" y="1988252"/>
            <a:chExt cx="3733801" cy="2877960"/>
          </a:xfrm>
        </p:grpSpPr>
        <p:pic>
          <p:nvPicPr>
            <p:cNvPr id="15" name="Imagen 14" descr="Un dibujo de una persona&#10;&#10;Descripción generada automáticamente con confianza baja">
              <a:extLst>
                <a:ext uri="{FF2B5EF4-FFF2-40B4-BE49-F238E27FC236}">
                  <a16:creationId xmlns:a16="http://schemas.microsoft.com/office/drawing/2014/main" id="{3C5F98EE-A86C-4E87-2E6B-64CE57BA00EA}"/>
                </a:ext>
              </a:extLst>
            </p:cNvPr>
            <p:cNvPicPr>
              <a:picLocks noChangeAspect="1"/>
            </p:cNvPicPr>
            <p:nvPr/>
          </p:nvPicPr>
          <p:blipFill>
            <a:blip r:embed="rId4"/>
            <a:srcRect l="7847" r="5751"/>
            <a:stretch/>
          </p:blipFill>
          <p:spPr>
            <a:xfrm>
              <a:off x="1384299" y="1988252"/>
              <a:ext cx="3733801" cy="2877960"/>
            </a:xfrm>
            <a:prstGeom prst="rect">
              <a:avLst/>
            </a:prstGeom>
          </p:spPr>
        </p:pic>
        <p:cxnSp>
          <p:nvCxnSpPr>
            <p:cNvPr id="16" name="Conector recto de flecha 15">
              <a:extLst>
                <a:ext uri="{FF2B5EF4-FFF2-40B4-BE49-F238E27FC236}">
                  <a16:creationId xmlns:a16="http://schemas.microsoft.com/office/drawing/2014/main" id="{8B3D4903-C47C-6336-0831-AFE9AAC71507}"/>
                </a:ext>
              </a:extLst>
            </p:cNvPr>
            <p:cNvCxnSpPr>
              <a:cxnSpLocks/>
            </p:cNvCxnSpPr>
            <p:nvPr/>
          </p:nvCxnSpPr>
          <p:spPr>
            <a:xfrm flipH="1" flipV="1">
              <a:off x="4045907" y="2252336"/>
              <a:ext cx="1052186" cy="6388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07B62199-83E4-271F-253A-D2F07CE91C7B}"/>
                </a:ext>
              </a:extLst>
            </p:cNvPr>
            <p:cNvCxnSpPr>
              <a:cxnSpLocks/>
            </p:cNvCxnSpPr>
            <p:nvPr/>
          </p:nvCxnSpPr>
          <p:spPr>
            <a:xfrm flipV="1">
              <a:off x="1384299" y="3383065"/>
              <a:ext cx="313151" cy="6388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21791382-F1D5-57E3-93E2-0C8232D8212D}"/>
                </a:ext>
              </a:extLst>
            </p:cNvPr>
            <p:cNvCxnSpPr>
              <a:cxnSpLocks/>
            </p:cNvCxnSpPr>
            <p:nvPr/>
          </p:nvCxnSpPr>
          <p:spPr>
            <a:xfrm flipH="1">
              <a:off x="2711884" y="3482236"/>
              <a:ext cx="69519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upo 18">
            <a:extLst>
              <a:ext uri="{FF2B5EF4-FFF2-40B4-BE49-F238E27FC236}">
                <a16:creationId xmlns:a16="http://schemas.microsoft.com/office/drawing/2014/main" id="{F99D1C07-814A-3135-4F4F-39CBE41A6637}"/>
              </a:ext>
            </a:extLst>
          </p:cNvPr>
          <p:cNvGrpSpPr/>
          <p:nvPr/>
        </p:nvGrpSpPr>
        <p:grpSpPr>
          <a:xfrm>
            <a:off x="1712788" y="4082213"/>
            <a:ext cx="1542504" cy="1217826"/>
            <a:chOff x="1659113" y="1938732"/>
            <a:chExt cx="3552758" cy="2779874"/>
          </a:xfrm>
        </p:grpSpPr>
        <p:pic>
          <p:nvPicPr>
            <p:cNvPr id="20" name="Imagen 19" descr="Un dibujo de una persona&#10;&#10;Descripción generada automáticamente con confianza baja">
              <a:extLst>
                <a:ext uri="{FF2B5EF4-FFF2-40B4-BE49-F238E27FC236}">
                  <a16:creationId xmlns:a16="http://schemas.microsoft.com/office/drawing/2014/main" id="{1D45CF9F-818F-FAFD-F5B2-256E057EDC29}"/>
                </a:ext>
              </a:extLst>
            </p:cNvPr>
            <p:cNvPicPr>
              <a:picLocks noChangeAspect="1"/>
            </p:cNvPicPr>
            <p:nvPr/>
          </p:nvPicPr>
          <p:blipFill>
            <a:blip r:embed="rId5"/>
            <a:srcRect l="7821" r="7065"/>
            <a:stretch/>
          </p:blipFill>
          <p:spPr>
            <a:xfrm>
              <a:off x="1659113" y="1938732"/>
              <a:ext cx="3552758" cy="2779874"/>
            </a:xfrm>
            <a:prstGeom prst="rect">
              <a:avLst/>
            </a:prstGeom>
          </p:spPr>
        </p:pic>
        <p:sp>
          <p:nvSpPr>
            <p:cNvPr id="21" name="Elipse 20">
              <a:extLst>
                <a:ext uri="{FF2B5EF4-FFF2-40B4-BE49-F238E27FC236}">
                  <a16:creationId xmlns:a16="http://schemas.microsoft.com/office/drawing/2014/main" id="{F5BA63C2-979D-6CCA-68DF-CB916F4FA121}"/>
                </a:ext>
              </a:extLst>
            </p:cNvPr>
            <p:cNvSpPr/>
            <p:nvPr/>
          </p:nvSpPr>
          <p:spPr>
            <a:xfrm>
              <a:off x="4486274" y="2771774"/>
              <a:ext cx="492125" cy="55689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2" name="Grupo 21">
            <a:extLst>
              <a:ext uri="{FF2B5EF4-FFF2-40B4-BE49-F238E27FC236}">
                <a16:creationId xmlns:a16="http://schemas.microsoft.com/office/drawing/2014/main" id="{51D912BB-145F-3376-06CE-FB0C489069A1}"/>
              </a:ext>
            </a:extLst>
          </p:cNvPr>
          <p:cNvGrpSpPr/>
          <p:nvPr/>
        </p:nvGrpSpPr>
        <p:grpSpPr>
          <a:xfrm>
            <a:off x="4070664" y="4082213"/>
            <a:ext cx="1542504" cy="1230148"/>
            <a:chOff x="1323975" y="1812888"/>
            <a:chExt cx="3476625" cy="2704077"/>
          </a:xfrm>
        </p:grpSpPr>
        <p:pic>
          <p:nvPicPr>
            <p:cNvPr id="23" name="Imagen 22" descr="La cara de una persona&#10;&#10;Descripción generada automáticamente con confianza baja">
              <a:extLst>
                <a:ext uri="{FF2B5EF4-FFF2-40B4-BE49-F238E27FC236}">
                  <a16:creationId xmlns:a16="http://schemas.microsoft.com/office/drawing/2014/main" id="{63DF48F2-EF55-5BA9-280F-88EDB57ADD56}"/>
                </a:ext>
              </a:extLst>
            </p:cNvPr>
            <p:cNvPicPr>
              <a:picLocks noChangeAspect="1"/>
            </p:cNvPicPr>
            <p:nvPr/>
          </p:nvPicPr>
          <p:blipFill>
            <a:blip r:embed="rId6"/>
            <a:srcRect l="6545" r="6727"/>
            <a:stretch/>
          </p:blipFill>
          <p:spPr>
            <a:xfrm>
              <a:off x="1323975" y="1812888"/>
              <a:ext cx="3476625" cy="2704077"/>
            </a:xfrm>
            <a:prstGeom prst="rect">
              <a:avLst/>
            </a:prstGeom>
          </p:spPr>
        </p:pic>
        <p:sp>
          <p:nvSpPr>
            <p:cNvPr id="24" name="Elipse 23">
              <a:extLst>
                <a:ext uri="{FF2B5EF4-FFF2-40B4-BE49-F238E27FC236}">
                  <a16:creationId xmlns:a16="http://schemas.microsoft.com/office/drawing/2014/main" id="{2E1E8AB7-5C86-D004-0C65-BC6660EA2BFC}"/>
                </a:ext>
              </a:extLst>
            </p:cNvPr>
            <p:cNvSpPr/>
            <p:nvPr/>
          </p:nvSpPr>
          <p:spPr>
            <a:xfrm>
              <a:off x="3752849" y="2223135"/>
              <a:ext cx="619125" cy="18345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5" name="Grupo 24">
            <a:extLst>
              <a:ext uri="{FF2B5EF4-FFF2-40B4-BE49-F238E27FC236}">
                <a16:creationId xmlns:a16="http://schemas.microsoft.com/office/drawing/2014/main" id="{8284526F-B87F-6118-FCC2-B63B5E13149F}"/>
              </a:ext>
            </a:extLst>
          </p:cNvPr>
          <p:cNvGrpSpPr/>
          <p:nvPr/>
        </p:nvGrpSpPr>
        <p:grpSpPr>
          <a:xfrm>
            <a:off x="6428540" y="4080123"/>
            <a:ext cx="1702029" cy="1230148"/>
            <a:chOff x="1352549" y="1957149"/>
            <a:chExt cx="3381375" cy="2553942"/>
          </a:xfrm>
        </p:grpSpPr>
        <p:pic>
          <p:nvPicPr>
            <p:cNvPr id="26" name="Imagen 25" descr="Una manzana mordida&#10;&#10;Descripción generada automáticamente con confianza baja">
              <a:extLst>
                <a:ext uri="{FF2B5EF4-FFF2-40B4-BE49-F238E27FC236}">
                  <a16:creationId xmlns:a16="http://schemas.microsoft.com/office/drawing/2014/main" id="{0920E563-78B8-22A8-10B4-A4351E21CBBC}"/>
                </a:ext>
              </a:extLst>
            </p:cNvPr>
            <p:cNvPicPr>
              <a:picLocks noChangeAspect="1"/>
            </p:cNvPicPr>
            <p:nvPr/>
          </p:nvPicPr>
          <p:blipFill>
            <a:blip r:embed="rId7"/>
            <a:srcRect l="5786" r="6040"/>
            <a:stretch/>
          </p:blipFill>
          <p:spPr>
            <a:xfrm>
              <a:off x="1352549" y="1957149"/>
              <a:ext cx="3381375" cy="2553942"/>
            </a:xfrm>
            <a:prstGeom prst="rect">
              <a:avLst/>
            </a:prstGeom>
          </p:spPr>
        </p:pic>
        <p:cxnSp>
          <p:nvCxnSpPr>
            <p:cNvPr id="27" name="Conector recto de flecha 26">
              <a:extLst>
                <a:ext uri="{FF2B5EF4-FFF2-40B4-BE49-F238E27FC236}">
                  <a16:creationId xmlns:a16="http://schemas.microsoft.com/office/drawing/2014/main" id="{CCE31F6C-9EDB-29FC-05BB-69F30646DF71}"/>
                </a:ext>
              </a:extLst>
            </p:cNvPr>
            <p:cNvCxnSpPr/>
            <p:nvPr/>
          </p:nvCxnSpPr>
          <p:spPr>
            <a:xfrm flipV="1">
              <a:off x="2028825" y="3624938"/>
              <a:ext cx="266700" cy="190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30F07980-FA6A-C2AB-B725-153AACEAF851}"/>
                </a:ext>
              </a:extLst>
            </p:cNvPr>
            <p:cNvCxnSpPr>
              <a:cxnSpLocks/>
            </p:cNvCxnSpPr>
            <p:nvPr/>
          </p:nvCxnSpPr>
          <p:spPr>
            <a:xfrm>
              <a:off x="1819275" y="2409825"/>
              <a:ext cx="619125" cy="238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FDE865C6-C05F-546E-0E93-9E0FDB9949A1}"/>
                </a:ext>
              </a:extLst>
            </p:cNvPr>
            <p:cNvCxnSpPr>
              <a:cxnSpLocks/>
            </p:cNvCxnSpPr>
            <p:nvPr/>
          </p:nvCxnSpPr>
          <p:spPr>
            <a:xfrm flipH="1" flipV="1">
              <a:off x="4419600" y="3381375"/>
              <a:ext cx="152400" cy="6667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96C7E722-8DAD-EF35-8838-95DA68A491CD}"/>
                </a:ext>
              </a:extLst>
            </p:cNvPr>
            <p:cNvCxnSpPr>
              <a:cxnSpLocks/>
            </p:cNvCxnSpPr>
            <p:nvPr/>
          </p:nvCxnSpPr>
          <p:spPr>
            <a:xfrm flipV="1">
              <a:off x="3357563" y="3971925"/>
              <a:ext cx="0" cy="5010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CuadroTexto 34">
            <a:extLst>
              <a:ext uri="{FF2B5EF4-FFF2-40B4-BE49-F238E27FC236}">
                <a16:creationId xmlns:a16="http://schemas.microsoft.com/office/drawing/2014/main" id="{0EAED723-A1CA-2986-EF69-D14F82A53CD4}"/>
              </a:ext>
            </a:extLst>
          </p:cNvPr>
          <p:cNvSpPr txBox="1"/>
          <p:nvPr/>
        </p:nvSpPr>
        <p:spPr>
          <a:xfrm>
            <a:off x="1228091" y="5812343"/>
            <a:ext cx="9735818" cy="646331"/>
          </a:xfrm>
          <a:prstGeom prst="rect">
            <a:avLst/>
          </a:prstGeom>
          <a:noFill/>
        </p:spPr>
        <p:txBody>
          <a:bodyPr wrap="square" rtlCol="0">
            <a:spAutoFit/>
          </a:bodyPr>
          <a:lstStyle/>
          <a:p>
            <a:pPr algn="ctr"/>
            <a:r>
              <a:rPr lang="es-ES" dirty="0">
                <a:latin typeface="Humanst521 BT"/>
              </a:rPr>
              <a:t>Construir un modelo basado en redes neuronales convolucionales para la clasificación de cada una de las fases de la retinopatía diabética presentes en imágenes del fondo del ojo.</a:t>
            </a:r>
          </a:p>
        </p:txBody>
      </p:sp>
      <p:sp>
        <p:nvSpPr>
          <p:cNvPr id="36" name="CuadroTexto 35">
            <a:extLst>
              <a:ext uri="{FF2B5EF4-FFF2-40B4-BE49-F238E27FC236}">
                <a16:creationId xmlns:a16="http://schemas.microsoft.com/office/drawing/2014/main" id="{A8F70126-1B76-E683-03BF-21DF3C28D182}"/>
              </a:ext>
            </a:extLst>
          </p:cNvPr>
          <p:cNvSpPr txBox="1"/>
          <p:nvPr/>
        </p:nvSpPr>
        <p:spPr>
          <a:xfrm>
            <a:off x="4274633" y="613865"/>
            <a:ext cx="3577542" cy="276999"/>
          </a:xfrm>
          <a:prstGeom prst="rect">
            <a:avLst/>
          </a:prstGeom>
          <a:noFill/>
        </p:spPr>
        <p:txBody>
          <a:bodyPr wrap="square">
            <a:spAutoFit/>
          </a:bodyPr>
          <a:lstStyle>
            <a:defPPr>
              <a:defRPr lang="en-US"/>
            </a:defPPr>
            <a:lvl1pPr algn="ctr">
              <a:defRPr i="1">
                <a:latin typeface="Humanst521 BT"/>
              </a:defRPr>
            </a:lvl1pPr>
          </a:lstStyle>
          <a:p>
            <a:r>
              <a:rPr lang="pt-BR" dirty="0" err="1"/>
              <a:t>Imagen</a:t>
            </a:r>
            <a:r>
              <a:rPr lang="pt-BR" dirty="0"/>
              <a:t>  </a:t>
            </a:r>
            <a:r>
              <a:rPr lang="pt-BR" dirty="0" err="1"/>
              <a:t>del</a:t>
            </a:r>
            <a:r>
              <a:rPr lang="pt-BR" dirty="0"/>
              <a:t> </a:t>
            </a:r>
            <a:r>
              <a:rPr lang="pt-BR" dirty="0" err="1"/>
              <a:t>fondo</a:t>
            </a:r>
            <a:r>
              <a:rPr lang="pt-BR" dirty="0"/>
              <a:t> </a:t>
            </a:r>
            <a:r>
              <a:rPr lang="pt-BR" dirty="0" err="1"/>
              <a:t>del</a:t>
            </a:r>
            <a:r>
              <a:rPr lang="pt-BR" dirty="0"/>
              <a:t> </a:t>
            </a:r>
            <a:r>
              <a:rPr lang="pt-BR" dirty="0" err="1"/>
              <a:t>ojo</a:t>
            </a:r>
            <a:r>
              <a:rPr lang="pt-BR" dirty="0"/>
              <a:t>.</a:t>
            </a:r>
            <a:endParaRPr lang="es-ES" dirty="0"/>
          </a:p>
        </p:txBody>
      </p:sp>
      <p:sp>
        <p:nvSpPr>
          <p:cNvPr id="37" name="CuadroTexto 36">
            <a:extLst>
              <a:ext uri="{FF2B5EF4-FFF2-40B4-BE49-F238E27FC236}">
                <a16:creationId xmlns:a16="http://schemas.microsoft.com/office/drawing/2014/main" id="{2516B076-E989-A747-B40A-54EA2E01D618}"/>
              </a:ext>
            </a:extLst>
          </p:cNvPr>
          <p:cNvSpPr txBox="1"/>
          <p:nvPr/>
        </p:nvSpPr>
        <p:spPr>
          <a:xfrm>
            <a:off x="1788092" y="5285210"/>
            <a:ext cx="1407823" cy="369332"/>
          </a:xfrm>
          <a:prstGeom prst="rect">
            <a:avLst/>
          </a:prstGeom>
          <a:noFill/>
        </p:spPr>
        <p:txBody>
          <a:bodyPr wrap="square">
            <a:spAutoFit/>
          </a:bodyPr>
          <a:lstStyle/>
          <a:p>
            <a:pPr algn="ctr"/>
            <a:r>
              <a:rPr lang="pt-BR" i="1" dirty="0">
                <a:latin typeface="Humanst521 BT"/>
              </a:rPr>
              <a:t>RD leve</a:t>
            </a:r>
            <a:endParaRPr lang="es-ES" i="1" dirty="0">
              <a:latin typeface="Humanst521 BT"/>
            </a:endParaRPr>
          </a:p>
        </p:txBody>
      </p:sp>
      <p:sp>
        <p:nvSpPr>
          <p:cNvPr id="38" name="CuadroTexto 37">
            <a:extLst>
              <a:ext uri="{FF2B5EF4-FFF2-40B4-BE49-F238E27FC236}">
                <a16:creationId xmlns:a16="http://schemas.microsoft.com/office/drawing/2014/main" id="{BC2CB632-6B7E-D6D2-988E-5061E179D682}"/>
              </a:ext>
            </a:extLst>
          </p:cNvPr>
          <p:cNvSpPr txBox="1"/>
          <p:nvPr/>
        </p:nvSpPr>
        <p:spPr>
          <a:xfrm>
            <a:off x="4011287" y="5290039"/>
            <a:ext cx="1580716" cy="369332"/>
          </a:xfrm>
          <a:prstGeom prst="rect">
            <a:avLst/>
          </a:prstGeom>
          <a:noFill/>
        </p:spPr>
        <p:txBody>
          <a:bodyPr wrap="square">
            <a:spAutoFit/>
          </a:bodyPr>
          <a:lstStyle>
            <a:defPPr>
              <a:defRPr lang="en-US"/>
            </a:defPPr>
            <a:lvl1pPr algn="ctr">
              <a:defRPr i="1">
                <a:latin typeface="Humanst521 BT"/>
              </a:defRPr>
            </a:lvl1pPr>
          </a:lstStyle>
          <a:p>
            <a:r>
              <a:rPr lang="pt-BR" dirty="0"/>
              <a:t>RD moderada</a:t>
            </a:r>
            <a:endParaRPr lang="es-ES" dirty="0"/>
          </a:p>
        </p:txBody>
      </p:sp>
      <p:sp>
        <p:nvSpPr>
          <p:cNvPr id="39" name="CuadroTexto 38">
            <a:extLst>
              <a:ext uri="{FF2B5EF4-FFF2-40B4-BE49-F238E27FC236}">
                <a16:creationId xmlns:a16="http://schemas.microsoft.com/office/drawing/2014/main" id="{7EE70F26-E8BD-AA37-3BFF-4C53E32E8B6E}"/>
              </a:ext>
            </a:extLst>
          </p:cNvPr>
          <p:cNvSpPr txBox="1"/>
          <p:nvPr/>
        </p:nvSpPr>
        <p:spPr>
          <a:xfrm>
            <a:off x="6427860" y="5307306"/>
            <a:ext cx="1689795" cy="369332"/>
          </a:xfrm>
          <a:prstGeom prst="rect">
            <a:avLst/>
          </a:prstGeom>
          <a:noFill/>
        </p:spPr>
        <p:txBody>
          <a:bodyPr wrap="square">
            <a:spAutoFit/>
          </a:bodyPr>
          <a:lstStyle>
            <a:defPPr>
              <a:defRPr lang="en-US"/>
            </a:defPPr>
            <a:lvl1pPr algn="ctr">
              <a:defRPr i="1">
                <a:latin typeface="Humanst521 BT"/>
              </a:defRPr>
            </a:lvl1pPr>
          </a:lstStyle>
          <a:p>
            <a:r>
              <a:rPr lang="pt-BR" dirty="0"/>
              <a:t>RD severa</a:t>
            </a:r>
            <a:endParaRPr lang="es-ES" dirty="0"/>
          </a:p>
        </p:txBody>
      </p:sp>
      <p:sp>
        <p:nvSpPr>
          <p:cNvPr id="40" name="CuadroTexto 39">
            <a:extLst>
              <a:ext uri="{FF2B5EF4-FFF2-40B4-BE49-F238E27FC236}">
                <a16:creationId xmlns:a16="http://schemas.microsoft.com/office/drawing/2014/main" id="{06EDC71E-6B2A-09C2-8BC6-5136F0A1981E}"/>
              </a:ext>
            </a:extLst>
          </p:cNvPr>
          <p:cNvSpPr txBox="1"/>
          <p:nvPr/>
        </p:nvSpPr>
        <p:spPr>
          <a:xfrm>
            <a:off x="8787758" y="5310271"/>
            <a:ext cx="1702029" cy="369332"/>
          </a:xfrm>
          <a:prstGeom prst="rect">
            <a:avLst/>
          </a:prstGeom>
          <a:noFill/>
        </p:spPr>
        <p:txBody>
          <a:bodyPr wrap="square">
            <a:spAutoFit/>
          </a:bodyPr>
          <a:lstStyle>
            <a:defPPr>
              <a:defRPr lang="en-US"/>
            </a:defPPr>
            <a:lvl1pPr algn="ctr">
              <a:defRPr i="1">
                <a:latin typeface="Humanst521 BT"/>
              </a:defRPr>
            </a:lvl1pPr>
          </a:lstStyle>
          <a:p>
            <a:r>
              <a:rPr lang="pt-BR" dirty="0"/>
              <a:t>RD Proliferativa</a:t>
            </a:r>
            <a:endParaRPr lang="es-ES" dirty="0"/>
          </a:p>
        </p:txBody>
      </p:sp>
      <p:sp>
        <p:nvSpPr>
          <p:cNvPr id="42" name="CuadroTexto 41">
            <a:extLst>
              <a:ext uri="{FF2B5EF4-FFF2-40B4-BE49-F238E27FC236}">
                <a16:creationId xmlns:a16="http://schemas.microsoft.com/office/drawing/2014/main" id="{E8702CC3-A3D1-833A-E9AE-43D87501CE34}"/>
              </a:ext>
            </a:extLst>
          </p:cNvPr>
          <p:cNvSpPr txBox="1"/>
          <p:nvPr/>
        </p:nvSpPr>
        <p:spPr>
          <a:xfrm>
            <a:off x="11292113" y="6386286"/>
            <a:ext cx="769258" cy="369332"/>
          </a:xfrm>
          <a:prstGeom prst="rect">
            <a:avLst/>
          </a:prstGeom>
          <a:noFill/>
        </p:spPr>
        <p:txBody>
          <a:bodyPr wrap="square" rtlCol="0">
            <a:spAutoFit/>
          </a:bodyPr>
          <a:lstStyle/>
          <a:p>
            <a:pPr algn="ctr"/>
            <a:r>
              <a:rPr lang="es-419" dirty="0">
                <a:latin typeface="Humanst521 BT"/>
              </a:rPr>
              <a:t>5</a:t>
            </a:r>
            <a:endParaRPr lang="es-ES" dirty="0">
              <a:latin typeface="Humanst521 BT"/>
            </a:endParaRPr>
          </a:p>
        </p:txBody>
      </p:sp>
    </p:spTree>
    <p:extLst>
      <p:ext uri="{BB962C8B-B14F-4D97-AF65-F5344CB8AC3E}">
        <p14:creationId xmlns:p14="http://schemas.microsoft.com/office/powerpoint/2010/main" val="861234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D5F1B8-3C5C-8392-6887-1B680BF802D8}"/>
              </a:ext>
            </a:extLst>
          </p:cNvPr>
          <p:cNvSpPr>
            <a:spLocks noGrp="1"/>
          </p:cNvSpPr>
          <p:nvPr>
            <p:ph type="title"/>
          </p:nvPr>
        </p:nvSpPr>
        <p:spPr>
          <a:xfrm>
            <a:off x="2571593" y="2109063"/>
            <a:ext cx="7048813" cy="1325563"/>
          </a:xfrm>
        </p:spPr>
        <p:txBody>
          <a:bodyPr>
            <a:normAutofit/>
          </a:bodyPr>
          <a:lstStyle/>
          <a:p>
            <a:pPr algn="ctr" defTabSz="457200"/>
            <a:r>
              <a:rPr lang="es-419" sz="4800" b="1" dirty="0">
                <a:latin typeface="Humanst521 BT"/>
                <a:ea typeface="+mn-ea"/>
                <a:cs typeface="+mn-cs"/>
              </a:rPr>
              <a:t>Observaciones</a:t>
            </a:r>
            <a:endParaRPr lang="es-ES" sz="4800" b="1" dirty="0">
              <a:latin typeface="Humanst521 BT"/>
              <a:ea typeface="+mn-ea"/>
              <a:cs typeface="+mn-cs"/>
            </a:endParaRPr>
          </a:p>
        </p:txBody>
      </p:sp>
      <p:pic>
        <p:nvPicPr>
          <p:cNvPr id="4" name="Imagen 3" descr="Icono&#10;&#10;Descripción generada automáticamente con confianza baja">
            <a:extLst>
              <a:ext uri="{FF2B5EF4-FFF2-40B4-BE49-F238E27FC236}">
                <a16:creationId xmlns:a16="http://schemas.microsoft.com/office/drawing/2014/main" id="{BB5995EE-0964-07A9-16E0-CC5E99D7872B}"/>
              </a:ext>
            </a:extLst>
          </p:cNvPr>
          <p:cNvPicPr>
            <a:picLocks noChangeAspect="1"/>
          </p:cNvPicPr>
          <p:nvPr/>
        </p:nvPicPr>
        <p:blipFill>
          <a:blip r:embed="rId2"/>
          <a:stretch>
            <a:fillRect/>
          </a:stretch>
        </p:blipFill>
        <p:spPr>
          <a:xfrm>
            <a:off x="8467310" y="137964"/>
            <a:ext cx="993025" cy="984390"/>
          </a:xfrm>
          <a:prstGeom prst="rect">
            <a:avLst/>
          </a:prstGeom>
        </p:spPr>
      </p:pic>
      <p:pic>
        <p:nvPicPr>
          <p:cNvPr id="5" name="Imagen 4">
            <a:extLst>
              <a:ext uri="{FF2B5EF4-FFF2-40B4-BE49-F238E27FC236}">
                <a16:creationId xmlns:a16="http://schemas.microsoft.com/office/drawing/2014/main" id="{52A6CCCC-3F8E-A4CD-749A-EC27F14609E0}"/>
              </a:ext>
            </a:extLst>
          </p:cNvPr>
          <p:cNvPicPr>
            <a:picLocks noChangeAspect="1"/>
          </p:cNvPicPr>
          <p:nvPr/>
        </p:nvPicPr>
        <p:blipFill>
          <a:blip r:embed="rId3"/>
          <a:stretch>
            <a:fillRect/>
          </a:stretch>
        </p:blipFill>
        <p:spPr>
          <a:xfrm>
            <a:off x="5704042" y="1659747"/>
            <a:ext cx="783915" cy="783915"/>
          </a:xfrm>
          <a:prstGeom prst="rect">
            <a:avLst/>
          </a:prstGeom>
        </p:spPr>
      </p:pic>
      <p:sp>
        <p:nvSpPr>
          <p:cNvPr id="6" name="CuadroTexto 5">
            <a:extLst>
              <a:ext uri="{FF2B5EF4-FFF2-40B4-BE49-F238E27FC236}">
                <a16:creationId xmlns:a16="http://schemas.microsoft.com/office/drawing/2014/main" id="{0BD0A3E4-22E1-3FC2-E865-7D2EEBB52CD4}"/>
              </a:ext>
            </a:extLst>
          </p:cNvPr>
          <p:cNvSpPr txBox="1"/>
          <p:nvPr/>
        </p:nvSpPr>
        <p:spPr>
          <a:xfrm>
            <a:off x="1886856" y="3236242"/>
            <a:ext cx="8418286" cy="1200329"/>
          </a:xfrm>
          <a:prstGeom prst="rect">
            <a:avLst/>
          </a:prstGeom>
          <a:noFill/>
        </p:spPr>
        <p:txBody>
          <a:bodyPr wrap="square" rtlCol="0">
            <a:spAutoFit/>
          </a:bodyPr>
          <a:lstStyle/>
          <a:p>
            <a:pPr marL="285750" indent="-285750" algn="ctr">
              <a:buFont typeface="Wingdings" panose="05000000000000000000" pitchFamily="2" charset="2"/>
              <a:buChar char="Ø"/>
            </a:pPr>
            <a:r>
              <a:rPr lang="es-ES" dirty="0"/>
              <a:t>En investigaciones previas sobre la detección y clasificación de la retinopatía diabética, se han utilizado datasets de tamaño reducido. Además, muchas de estas investigaciones se centraron exclusivamente en identificar la presencia de la enfermedad en un único estado.</a:t>
            </a:r>
            <a:endParaRPr lang="es-ES" dirty="0">
              <a:latin typeface="Humanst521 BT"/>
            </a:endParaRPr>
          </a:p>
        </p:txBody>
      </p:sp>
      <p:sp>
        <p:nvSpPr>
          <p:cNvPr id="7" name="CuadroTexto 6">
            <a:extLst>
              <a:ext uri="{FF2B5EF4-FFF2-40B4-BE49-F238E27FC236}">
                <a16:creationId xmlns:a16="http://schemas.microsoft.com/office/drawing/2014/main" id="{D6BF0D31-EE0F-4E74-508E-A5D5280DFD29}"/>
              </a:ext>
            </a:extLst>
          </p:cNvPr>
          <p:cNvSpPr txBox="1"/>
          <p:nvPr/>
        </p:nvSpPr>
        <p:spPr>
          <a:xfrm>
            <a:off x="11292113" y="6386286"/>
            <a:ext cx="769258" cy="369332"/>
          </a:xfrm>
          <a:prstGeom prst="rect">
            <a:avLst/>
          </a:prstGeom>
          <a:noFill/>
        </p:spPr>
        <p:txBody>
          <a:bodyPr wrap="square" rtlCol="0">
            <a:spAutoFit/>
          </a:bodyPr>
          <a:lstStyle/>
          <a:p>
            <a:pPr algn="ctr"/>
            <a:r>
              <a:rPr lang="es-419" dirty="0">
                <a:latin typeface="Humanst521 BT"/>
              </a:rPr>
              <a:t>6</a:t>
            </a:r>
            <a:endParaRPr lang="es-ES" dirty="0">
              <a:latin typeface="Humanst521 BT"/>
            </a:endParaRPr>
          </a:p>
        </p:txBody>
      </p:sp>
    </p:spTree>
    <p:extLst>
      <p:ext uri="{BB962C8B-B14F-4D97-AF65-F5344CB8AC3E}">
        <p14:creationId xmlns:p14="http://schemas.microsoft.com/office/powerpoint/2010/main" val="1726964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D5F1B8-3C5C-8392-6887-1B680BF802D8}"/>
              </a:ext>
            </a:extLst>
          </p:cNvPr>
          <p:cNvSpPr>
            <a:spLocks noGrp="1"/>
          </p:cNvSpPr>
          <p:nvPr>
            <p:ph type="title"/>
          </p:nvPr>
        </p:nvSpPr>
        <p:spPr>
          <a:xfrm>
            <a:off x="2571593" y="3001196"/>
            <a:ext cx="7048813" cy="1325563"/>
          </a:xfrm>
        </p:spPr>
        <p:txBody>
          <a:bodyPr>
            <a:normAutofit/>
          </a:bodyPr>
          <a:lstStyle/>
          <a:p>
            <a:pPr algn="ctr" defTabSz="457200"/>
            <a:r>
              <a:rPr lang="es-419" sz="4800" b="1" dirty="0">
                <a:latin typeface="Humanst521 BT"/>
                <a:ea typeface="+mn-ea"/>
                <a:cs typeface="+mn-cs"/>
              </a:rPr>
              <a:t>Metodología propuesta</a:t>
            </a:r>
            <a:endParaRPr lang="es-ES" sz="4800" b="1" dirty="0">
              <a:latin typeface="Humanst521 BT"/>
              <a:ea typeface="+mn-ea"/>
              <a:cs typeface="+mn-cs"/>
            </a:endParaRPr>
          </a:p>
        </p:txBody>
      </p:sp>
      <p:pic>
        <p:nvPicPr>
          <p:cNvPr id="4" name="Imagen 3" descr="Icono&#10;&#10;Descripción generada automáticamente con confianza baja">
            <a:extLst>
              <a:ext uri="{FF2B5EF4-FFF2-40B4-BE49-F238E27FC236}">
                <a16:creationId xmlns:a16="http://schemas.microsoft.com/office/drawing/2014/main" id="{BB5995EE-0964-07A9-16E0-CC5E99D7872B}"/>
              </a:ext>
            </a:extLst>
          </p:cNvPr>
          <p:cNvPicPr>
            <a:picLocks noChangeAspect="1"/>
          </p:cNvPicPr>
          <p:nvPr/>
        </p:nvPicPr>
        <p:blipFill>
          <a:blip r:embed="rId2"/>
          <a:stretch>
            <a:fillRect/>
          </a:stretch>
        </p:blipFill>
        <p:spPr>
          <a:xfrm>
            <a:off x="8467310" y="137964"/>
            <a:ext cx="993025" cy="984390"/>
          </a:xfrm>
          <a:prstGeom prst="rect">
            <a:avLst/>
          </a:prstGeom>
        </p:spPr>
      </p:pic>
      <p:pic>
        <p:nvPicPr>
          <p:cNvPr id="3" name="Imagen 2">
            <a:extLst>
              <a:ext uri="{FF2B5EF4-FFF2-40B4-BE49-F238E27FC236}">
                <a16:creationId xmlns:a16="http://schemas.microsoft.com/office/drawing/2014/main" id="{73FC218D-B24E-B28B-BAF5-FE6FC9268384}"/>
              </a:ext>
            </a:extLst>
          </p:cNvPr>
          <p:cNvPicPr>
            <a:picLocks noChangeAspect="1"/>
          </p:cNvPicPr>
          <p:nvPr/>
        </p:nvPicPr>
        <p:blipFill>
          <a:blip r:embed="rId3"/>
          <a:stretch>
            <a:fillRect/>
          </a:stretch>
        </p:blipFill>
        <p:spPr>
          <a:xfrm>
            <a:off x="5567497" y="2175887"/>
            <a:ext cx="1057004" cy="1057004"/>
          </a:xfrm>
          <a:prstGeom prst="rect">
            <a:avLst/>
          </a:prstGeom>
        </p:spPr>
      </p:pic>
      <p:sp>
        <p:nvSpPr>
          <p:cNvPr id="7" name="CuadroTexto 6">
            <a:extLst>
              <a:ext uri="{FF2B5EF4-FFF2-40B4-BE49-F238E27FC236}">
                <a16:creationId xmlns:a16="http://schemas.microsoft.com/office/drawing/2014/main" id="{1190B8FB-11EB-7BC6-03DA-80367C404E19}"/>
              </a:ext>
            </a:extLst>
          </p:cNvPr>
          <p:cNvSpPr txBox="1"/>
          <p:nvPr/>
        </p:nvSpPr>
        <p:spPr>
          <a:xfrm>
            <a:off x="11292113" y="6386286"/>
            <a:ext cx="769258" cy="369332"/>
          </a:xfrm>
          <a:prstGeom prst="rect">
            <a:avLst/>
          </a:prstGeom>
          <a:noFill/>
        </p:spPr>
        <p:txBody>
          <a:bodyPr wrap="square" rtlCol="0">
            <a:spAutoFit/>
          </a:bodyPr>
          <a:lstStyle/>
          <a:p>
            <a:pPr algn="ctr"/>
            <a:r>
              <a:rPr lang="es-419" dirty="0">
                <a:latin typeface="Humanst521 BT"/>
              </a:rPr>
              <a:t>7</a:t>
            </a:r>
            <a:endParaRPr lang="es-ES" dirty="0">
              <a:latin typeface="Humanst521 BT"/>
            </a:endParaRPr>
          </a:p>
        </p:txBody>
      </p:sp>
    </p:spTree>
    <p:extLst>
      <p:ext uri="{BB962C8B-B14F-4D97-AF65-F5344CB8AC3E}">
        <p14:creationId xmlns:p14="http://schemas.microsoft.com/office/powerpoint/2010/main" val="1891600716"/>
      </p:ext>
    </p:extLst>
  </p:cSld>
  <p:clrMapOvr>
    <a:masterClrMapping/>
  </p:clrMapOvr>
</p:sld>
</file>

<file path=ppt/theme/theme1.xml><?xml version="1.0" encoding="utf-8"?>
<a:theme xmlns:a="http://schemas.openxmlformats.org/drawingml/2006/main" name="Office 2013 - Tema de 2022">
  <a:themeElements>
    <a:clrScheme name="Office 2013 - Tema de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Tema de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Tema de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1940</TotalTime>
  <Words>716</Words>
  <Application>Microsoft Office PowerPoint</Application>
  <PresentationFormat>Panorámica</PresentationFormat>
  <Paragraphs>136</Paragraphs>
  <Slides>19</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19</vt:i4>
      </vt:variant>
    </vt:vector>
  </HeadingPairs>
  <TitlesOfParts>
    <vt:vector size="27" baseType="lpstr">
      <vt:lpstr>Arial</vt:lpstr>
      <vt:lpstr>Calibri</vt:lpstr>
      <vt:lpstr>Calibri Light</vt:lpstr>
      <vt:lpstr>Fira Sans Condensed</vt:lpstr>
      <vt:lpstr>Humanst521 BT</vt:lpstr>
      <vt:lpstr>system-ui</vt:lpstr>
      <vt:lpstr>Wingdings</vt:lpstr>
      <vt:lpstr>Office 2013 - Tema de 2022</vt:lpstr>
      <vt:lpstr>Presentación de PowerPoint</vt:lpstr>
      <vt:lpstr>Contenido</vt:lpstr>
      <vt:lpstr>Visión general</vt:lpstr>
      <vt:lpstr>Presentación de PowerPoint</vt:lpstr>
      <vt:lpstr>Presentación de PowerPoint</vt:lpstr>
      <vt:lpstr>Objetivo de la investigación</vt:lpstr>
      <vt:lpstr>Presentación de PowerPoint</vt:lpstr>
      <vt:lpstr>Observaciones</vt:lpstr>
      <vt:lpstr>Metodología propuesta</vt:lpstr>
      <vt:lpstr>Presentación de PowerPoint</vt:lpstr>
      <vt:lpstr>DATASETS</vt:lpstr>
      <vt:lpstr>PREPROCESAMIENTO</vt:lpstr>
      <vt:lpstr>ENTRENAMIENTO</vt:lpstr>
      <vt:lpstr>DENSENET121 </vt:lpstr>
      <vt:lpstr>Resultados</vt:lpstr>
      <vt:lpstr>Matriz de confusión</vt:lpstr>
      <vt:lpstr>Conclusiones / Trabajo futuro</vt:lpstr>
      <vt:lpstr>Presentación de PowerPoint</vt:lpstr>
      <vt:lpstr>¿Preguntas?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OSCAR CAMPOS</cp:lastModifiedBy>
  <cp:revision>45</cp:revision>
  <dcterms:created xsi:type="dcterms:W3CDTF">2019-03-06T15:29:14Z</dcterms:created>
  <dcterms:modified xsi:type="dcterms:W3CDTF">2024-12-06T16:49:18Z</dcterms:modified>
</cp:coreProperties>
</file>